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theme/themeOverride30.xml" ContentType="application/vnd.openxmlformats-officedocument.themeOverride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charts/chart28.xml" ContentType="application/vnd.openxmlformats-officedocument.drawingml.chart+xml"/>
  <Override PartName="/ppt/charts/chart46.xml" ContentType="application/vnd.openxmlformats-officedocument.drawingml.char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theme/themeOverride39.xml" ContentType="application/vnd.openxmlformats-officedocument.themeOverride+xml"/>
  <Override PartName="/ppt/charts/chart7.xml" ContentType="application/vnd.openxmlformats-officedocument.drawingml.chart+xml"/>
  <Override PartName="/ppt/theme/themeOverride17.xml" ContentType="application/vnd.openxmlformats-officedocument.themeOverride+xml"/>
  <Override PartName="/ppt/charts/chart20.xml" ContentType="application/vnd.openxmlformats-officedocument.drawingml.chart+xml"/>
  <Override PartName="/ppt/theme/themeOverride28.xml" ContentType="application/vnd.openxmlformats-officedocument.themeOverride+xml"/>
  <Override PartName="/ppt/theme/themeOverride46.xml" ContentType="application/vnd.openxmlformats-officedocument.themeOverride+xml"/>
  <Default Extension="xlsx" ContentType="application/vnd.openxmlformats-officedocument.spreadsheetml.sheet"/>
  <Override PartName="/ppt/charts/chart3.xml" ContentType="application/vnd.openxmlformats-officedocument.drawingml.chart+xml"/>
  <Override PartName="/ppt/theme/themeOverride24.xml" ContentType="application/vnd.openxmlformats-officedocument.themeOverride+xml"/>
  <Override PartName="/ppt/theme/themeOverride35.xml" ContentType="application/vnd.openxmlformats-officedocument.themeOverr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Override13.xml" ContentType="application/vnd.openxmlformats-officedocument.themeOverride+xml"/>
  <Override PartName="/ppt/theme/themeOverride42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theme/themeOverride20.xml" ContentType="application/vnd.openxmlformats-officedocument.themeOverride+xml"/>
  <Override PartName="/ppt/charts/chart29.xml" ContentType="application/vnd.openxmlformats-officedocument.drawingml.chart+xml"/>
  <Override PartName="/ppt/theme/themeOverride31.xml" ContentType="application/vnd.openxmlformats-officedocument.themeOverr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theme/themeOverride29.xml" ContentType="application/vnd.openxmlformats-officedocument.themeOverride+xml"/>
  <Override PartName="/ppt/theme/themeOverride38.xml" ContentType="application/vnd.openxmlformats-officedocument.themeOverride+xml"/>
  <Override PartName="/ppt/charts/chart4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theme/themeOverride18.xml" ContentType="application/vnd.openxmlformats-officedocument.themeOverride+xml"/>
  <Override PartName="/ppt/theme/themeOverride27.xml" ContentType="application/vnd.openxmlformats-officedocument.themeOverride+xml"/>
  <Override PartName="/ppt/theme/themeOverride36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45.xml" ContentType="application/vnd.openxmlformats-officedocument.themeOverride+xml"/>
  <Default Extension="gif" ContentType="image/gif"/>
  <Override PartName="/ppt/charts/chart4.xml" ContentType="application/vnd.openxmlformats-officedocument.drawingml.chart+xml"/>
  <Override PartName="/ppt/theme/themeOverride16.xml" ContentType="application/vnd.openxmlformats-officedocument.themeOverride+xml"/>
  <Override PartName="/ppt/theme/themeOverride25.xml" ContentType="application/vnd.openxmlformats-officedocument.themeOverride+xml"/>
  <Override PartName="/ppt/theme/themeOverride34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43.xml" ContentType="application/vnd.openxmlformats-officedocument.themeOverr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23.xml" ContentType="application/vnd.openxmlformats-officedocument.themeOverride+xml"/>
  <Override PartName="/ppt/theme/themeOverride32.xml" ContentType="application/vnd.openxmlformats-officedocument.themeOverride+xml"/>
  <Override PartName="/ppt/theme/themeOverride41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Override3.xml" ContentType="application/vnd.openxmlformats-officedocument.themeOverride+xml"/>
  <Override PartName="/ppt/charts/chart26.xml" ContentType="application/vnd.openxmlformats-officedocument.drawingml.chart+xml"/>
  <Override PartName="/ppt/charts/chart44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theme/themeOverride19.xml" ContentType="application/vnd.openxmlformats-officedocument.themeOverride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theme/themeOverride37.xml" ContentType="application/vnd.openxmlformats-officedocument.themeOverr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theme/themeOverride26.xml" ContentType="application/vnd.openxmlformats-officedocument.themeOverride+xml"/>
  <Override PartName="/ppt/theme/themeOverride44.xml" ContentType="application/vnd.openxmlformats-officedocument.themeOverr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heme/themeOverride22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33.xml" ContentType="application/vnd.openxmlformats-officedocument.themeOverr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theme/themeOverride40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slides/slide24.xml" ContentType="application/vnd.openxmlformats-officedocument.presentationml.slide+xml"/>
  <Override PartName="/ppt/theme/themeOverride4.xml" ContentType="application/vnd.openxmlformats-officedocument.themeOverride+xml"/>
  <Default Extension="jpeg" ContentType="image/jpeg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438" r:id="rId2"/>
    <p:sldId id="397" r:id="rId3"/>
    <p:sldId id="344" r:id="rId4"/>
    <p:sldId id="452" r:id="rId5"/>
    <p:sldId id="444" r:id="rId6"/>
    <p:sldId id="383" r:id="rId7"/>
    <p:sldId id="384" r:id="rId8"/>
    <p:sldId id="449" r:id="rId9"/>
    <p:sldId id="450" r:id="rId10"/>
    <p:sldId id="388" r:id="rId11"/>
    <p:sldId id="258" r:id="rId12"/>
    <p:sldId id="259" r:id="rId13"/>
    <p:sldId id="445" r:id="rId14"/>
    <p:sldId id="345" r:id="rId15"/>
    <p:sldId id="348" r:id="rId16"/>
    <p:sldId id="451" r:id="rId17"/>
    <p:sldId id="283" r:id="rId18"/>
    <p:sldId id="365" r:id="rId19"/>
    <p:sldId id="295" r:id="rId20"/>
    <p:sldId id="387" r:id="rId21"/>
    <p:sldId id="288" r:id="rId22"/>
    <p:sldId id="264" r:id="rId23"/>
    <p:sldId id="447" r:id="rId24"/>
    <p:sldId id="351" r:id="rId25"/>
    <p:sldId id="459" r:id="rId26"/>
    <p:sldId id="457" r:id="rId27"/>
    <p:sldId id="460" r:id="rId28"/>
    <p:sldId id="455" r:id="rId29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33FF"/>
    <a:srgbClr val="0066FF"/>
    <a:srgbClr val="D60093"/>
    <a:srgbClr val="FF0DB4"/>
    <a:srgbClr val="00FF00"/>
    <a:srgbClr val="666699"/>
    <a:srgbClr val="CCFFFF"/>
    <a:srgbClr val="FFFFCC"/>
    <a:srgbClr val="D5FFD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28" autoAdjust="0"/>
  </p:normalViewPr>
  <p:slideViewPr>
    <p:cSldViewPr>
      <p:cViewPr>
        <p:scale>
          <a:sx n="70" d="100"/>
          <a:sy n="70" d="100"/>
        </p:scale>
        <p:origin x="-12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3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4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5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6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7.xlsx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8.xlsx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9.xlsx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0.xlsx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1.xlsx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2.xlsx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3.xlsx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4.xlsx"/><Relationship Id="rId1" Type="http://schemas.openxmlformats.org/officeDocument/2006/relationships/themeOverride" Target="../theme/themeOverride24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5.xlsx"/><Relationship Id="rId1" Type="http://schemas.openxmlformats.org/officeDocument/2006/relationships/themeOverride" Target="../theme/themeOverride25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6.xlsx"/><Relationship Id="rId1" Type="http://schemas.openxmlformats.org/officeDocument/2006/relationships/themeOverride" Target="../theme/themeOverride26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7.xlsx"/><Relationship Id="rId1" Type="http://schemas.openxmlformats.org/officeDocument/2006/relationships/themeOverride" Target="../theme/themeOverride27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9.xlsx"/><Relationship Id="rId1" Type="http://schemas.openxmlformats.org/officeDocument/2006/relationships/themeOverride" Target="../theme/themeOverride28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0.xlsx"/><Relationship Id="rId1" Type="http://schemas.openxmlformats.org/officeDocument/2006/relationships/themeOverride" Target="../theme/themeOverride29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1.xlsx"/><Relationship Id="rId1" Type="http://schemas.openxmlformats.org/officeDocument/2006/relationships/themeOverride" Target="../theme/themeOverride30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2.xlsx"/><Relationship Id="rId1" Type="http://schemas.openxmlformats.org/officeDocument/2006/relationships/themeOverride" Target="../theme/themeOverride31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3.xlsx"/><Relationship Id="rId1" Type="http://schemas.openxmlformats.org/officeDocument/2006/relationships/themeOverride" Target="../theme/themeOverride32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4.xlsx"/><Relationship Id="rId1" Type="http://schemas.openxmlformats.org/officeDocument/2006/relationships/themeOverride" Target="../theme/themeOverride33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5.xlsx"/><Relationship Id="rId1" Type="http://schemas.openxmlformats.org/officeDocument/2006/relationships/themeOverride" Target="../theme/themeOverride34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6.xlsx"/><Relationship Id="rId1" Type="http://schemas.openxmlformats.org/officeDocument/2006/relationships/themeOverride" Target="../theme/themeOverride35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7.xlsx"/><Relationship Id="rId1" Type="http://schemas.openxmlformats.org/officeDocument/2006/relationships/themeOverride" Target="../theme/themeOverride36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8.xlsx"/><Relationship Id="rId1" Type="http://schemas.openxmlformats.org/officeDocument/2006/relationships/themeOverride" Target="../theme/themeOverride37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9.xlsx"/><Relationship Id="rId1" Type="http://schemas.openxmlformats.org/officeDocument/2006/relationships/themeOverride" Target="../theme/themeOverride38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4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0.xlsx"/><Relationship Id="rId1" Type="http://schemas.openxmlformats.org/officeDocument/2006/relationships/themeOverride" Target="../theme/themeOverride39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1.xlsx"/><Relationship Id="rId1" Type="http://schemas.openxmlformats.org/officeDocument/2006/relationships/themeOverride" Target="../theme/themeOverride40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2.xlsx"/><Relationship Id="rId1" Type="http://schemas.openxmlformats.org/officeDocument/2006/relationships/themeOverride" Target="../theme/themeOverride41.xm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3.xlsx"/><Relationship Id="rId1" Type="http://schemas.openxmlformats.org/officeDocument/2006/relationships/themeOverride" Target="../theme/themeOverride42.xml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4.xlsx"/><Relationship Id="rId1" Type="http://schemas.openxmlformats.org/officeDocument/2006/relationships/themeOverride" Target="../theme/themeOverride43.xml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5.xlsx"/><Relationship Id="rId1" Type="http://schemas.openxmlformats.org/officeDocument/2006/relationships/themeOverride" Target="../theme/themeOverride44.xm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6.xlsx"/><Relationship Id="rId1" Type="http://schemas.openxmlformats.org/officeDocument/2006/relationships/themeOverride" Target="../theme/themeOverride45.xm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7.xlsx"/><Relationship Id="rId1" Type="http://schemas.openxmlformats.org/officeDocument/2006/relationships/themeOverride" Target="../theme/themeOverride46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0"/>
      <c:rotY val="10"/>
      <c:rAngAx val="1"/>
    </c:view3D>
    <c:plotArea>
      <c:layout>
        <c:manualLayout>
          <c:layoutTarget val="inner"/>
          <c:xMode val="edge"/>
          <c:yMode val="edge"/>
          <c:x val="8.2677873801801416E-2"/>
          <c:y val="2.4146031429532797E-2"/>
          <c:w val="0.91732212619819864"/>
          <c:h val="0.8524566005757511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2016г.</c:v>
                </c:pt>
              </c:strCache>
            </c:strRef>
          </c:tx>
          <c:spPr>
            <a:solidFill>
              <a:srgbClr val="00B050"/>
            </a:solidFill>
          </c:spPr>
          <c:dPt>
            <c:idx val="0"/>
            <c:spPr>
              <a:solidFill>
                <a:srgbClr val="9BBB59">
                  <a:lumMod val="75000"/>
                </a:srgbClr>
              </a:solidFill>
            </c:spPr>
          </c:dPt>
          <c:dLbls>
            <c:dLbl>
              <c:idx val="0"/>
              <c:layout>
                <c:manualLayout>
                  <c:x val="2.9081355473582444E-2"/>
                  <c:y val="-1.4631628588589327E-2"/>
                </c:manualLayout>
              </c:layout>
              <c:showVal val="1"/>
            </c:dLbl>
            <c:dLbl>
              <c:idx val="10"/>
              <c:spPr>
                <a:solidFill>
                  <a:sysClr val="window" lastClr="FFFFFF"/>
                </a:solidFill>
              </c:spPr>
              <c:txPr>
                <a:bodyPr/>
                <a:lstStyle/>
                <a:p>
                  <a:pPr>
                    <a:defRPr sz="1600" b="1" u="sng">
                      <a:solidFill>
                        <a:srgbClr val="0066FF"/>
                      </a:solidFill>
                    </a:defRPr>
                  </a:pPr>
                  <a:endParaRPr lang="ru-RU"/>
                </a:p>
              </c:txPr>
            </c:dLbl>
            <c:dLbl>
              <c:idx val="11"/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600" b="1" u="none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</c:dLbl>
            <c:dLbl>
              <c:idx val="12"/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600"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</c:dLbl>
            <c:dLbl>
              <c:idx val="16"/>
              <c:spPr>
                <a:noFill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6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БСК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532.70000000000005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2017г. </c:v>
                </c:pt>
              </c:strCache>
            </c:strRef>
          </c:tx>
          <c:spPr>
            <a:solidFill>
              <a:srgbClr val="666699"/>
            </a:solidFill>
          </c:spPr>
          <c:dPt>
            <c:idx val="0"/>
            <c:spPr>
              <a:solidFill>
                <a:srgbClr val="4F81BD">
                  <a:lumMod val="75000"/>
                </a:srgbClr>
              </a:solidFill>
            </c:spPr>
          </c:dPt>
          <c:dLbls>
            <c:dLbl>
              <c:idx val="0"/>
              <c:layout>
                <c:manualLayout>
                  <c:x val="2.6657909184117284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454067773679122E-2"/>
                  <c:y val="-1.1870194284859742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БСК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504.3</c:v>
                </c:pt>
              </c:numCache>
            </c:numRef>
          </c:val>
        </c:ser>
        <c:dLbls>
          <c:showVal val="1"/>
        </c:dLbls>
        <c:shape val="cone"/>
        <c:axId val="118432512"/>
        <c:axId val="118434048"/>
        <c:axId val="0"/>
      </c:bar3DChart>
      <c:catAx>
        <c:axId val="118432512"/>
        <c:scaling>
          <c:orientation val="minMax"/>
        </c:scaling>
        <c:axPos val="b"/>
        <c:numFmt formatCode="General" sourceLinked="1"/>
        <c:majorTickMark val="cross"/>
        <c:tickLblPos val="nextTo"/>
        <c:txPr>
          <a:bodyPr rot="0"/>
          <a:lstStyle/>
          <a:p>
            <a:pPr>
              <a:defRPr sz="2000" b="1">
                <a:solidFill>
                  <a:schemeClr val="tx1"/>
                </a:solidFill>
              </a:defRPr>
            </a:pPr>
            <a:endParaRPr lang="ru-RU"/>
          </a:p>
        </c:txPr>
        <c:crossAx val="118434048"/>
        <c:crosses val="autoZero"/>
        <c:lblAlgn val="ctr"/>
        <c:lblOffset val="100"/>
        <c:tickLblSkip val="1"/>
      </c:catAx>
      <c:valAx>
        <c:axId val="118434048"/>
        <c:scaling>
          <c:orientation val="minMax"/>
          <c:max val="570"/>
          <c:min val="400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18432512"/>
        <c:crosses val="autoZero"/>
        <c:crossBetween val="between"/>
        <c:majorUnit val="3665"/>
        <c:minorUnit val="1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6723924242687348"/>
          <c:y val="7.197954797868468E-2"/>
          <c:w val="0.32033723686286986"/>
          <c:h val="0.17409602649515274"/>
        </c:manualLayout>
      </c:layout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68525809273841E-2"/>
          <c:y val="9.3139270562886664E-2"/>
          <c:w val="0.95031474190726128"/>
          <c:h val="0.7672885574610011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12 мес. 2016г</c:v>
                </c:pt>
              </c:strCache>
            </c:strRef>
          </c:tx>
          <c:spPr>
            <a:solidFill>
              <a:srgbClr val="66FF66"/>
            </a:solidFill>
            <a:ln>
              <a:solidFill>
                <a:srgbClr val="F79646">
                  <a:lumMod val="50000"/>
                </a:srgbClr>
              </a:solidFill>
            </a:ln>
          </c:spPr>
          <c:dPt>
            <c:idx val="7"/>
            <c:spPr>
              <a:solidFill>
                <a:srgbClr val="00EA6A"/>
              </a:solidFill>
              <a:ln>
                <a:solidFill>
                  <a:srgbClr val="FF0000"/>
                </a:solidFill>
              </a:ln>
            </c:spPr>
          </c:dPt>
          <c:dLbls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ПСО № 1 г. Октябрьский</c:v>
                </c:pt>
                <c:pt idx="1">
                  <c:v>ПСО № 2 г. Белорецк</c:v>
                </c:pt>
                <c:pt idx="2">
                  <c:v>ПСО № 3 ГКБ № 18 г. Уфа</c:v>
                </c:pt>
                <c:pt idx="3">
                  <c:v>ПСО № 4 г. Туймазы</c:v>
                </c:pt>
                <c:pt idx="4">
                  <c:v>ПСО № 12 г. Белебей</c:v>
                </c:pt>
                <c:pt idx="5">
                  <c:v>РСЦ № 1  БСМП</c:v>
                </c:pt>
                <c:pt idx="6">
                  <c:v>зона РСЦ № 1</c:v>
                </c:pt>
                <c:pt idx="7">
                  <c:v>РБ</c:v>
                </c:pt>
                <c:pt idx="8">
                  <c:v>РФ ноябрь 2017</c:v>
                </c:pt>
                <c:pt idx="9">
                  <c:v>Целевой показатель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25.3</c:v>
                </c:pt>
                <c:pt idx="1">
                  <c:v>31.9</c:v>
                </c:pt>
                <c:pt idx="2">
                  <c:v>24.8</c:v>
                </c:pt>
                <c:pt idx="3">
                  <c:v>31.5</c:v>
                </c:pt>
                <c:pt idx="4">
                  <c:v>43.2</c:v>
                </c:pt>
                <c:pt idx="5">
                  <c:v>31.4</c:v>
                </c:pt>
                <c:pt idx="6">
                  <c:v>29.2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12 мес. 2017г</c:v>
                </c:pt>
              </c:strCache>
            </c:strRef>
          </c:tx>
          <c:spPr>
            <a:solidFill>
              <a:srgbClr val="9933FF"/>
            </a:solidFill>
            <a:ln>
              <a:solidFill>
                <a:srgbClr val="F79646">
                  <a:lumMod val="50000"/>
                </a:srgbClr>
              </a:solidFill>
            </a:ln>
          </c:spPr>
          <c:dPt>
            <c:idx val="7"/>
            <c:spPr>
              <a:gradFill>
                <a:gsLst>
                  <a:gs pos="27000">
                    <a:srgbClr val="0066FF"/>
                  </a:gs>
                  <a:gs pos="41000">
                    <a:sysClr val="window" lastClr="FFFFFF"/>
                  </a:gs>
                  <a:gs pos="60500">
                    <a:sysClr val="window" lastClr="FFFFFF"/>
                  </a:gs>
                  <a:gs pos="71000">
                    <a:srgbClr val="00FF00"/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c:spPr>
          </c:dPt>
          <c:dPt>
            <c:idx val="8"/>
            <c:spPr>
              <a:gradFill>
                <a:gsLst>
                  <a:gs pos="27000">
                    <a:sysClr val="window" lastClr="FFFFFF"/>
                  </a:gs>
                  <a:gs pos="41000">
                    <a:srgbClr val="0066FF"/>
                  </a:gs>
                  <a:gs pos="60500">
                    <a:srgbClr val="0066FF"/>
                  </a:gs>
                  <a:gs pos="71000">
                    <a:srgbClr val="FF0000"/>
                  </a:gs>
                </a:gsLst>
                <a:lin ang="5400000" scaled="0"/>
              </a:gradFill>
              <a:ln>
                <a:solidFill>
                  <a:srgbClr val="F79646">
                    <a:lumMod val="50000"/>
                  </a:srgbClr>
                </a:solidFill>
              </a:ln>
            </c:spPr>
          </c:dPt>
          <c:dPt>
            <c:idx val="9"/>
            <c:spPr>
              <a:solidFill>
                <a:srgbClr val="FF0000"/>
              </a:solidFill>
              <a:ln>
                <a:solidFill>
                  <a:srgbClr val="F79646">
                    <a:lumMod val="50000"/>
                  </a:srgbClr>
                </a:solidFill>
              </a:ln>
            </c:spPr>
          </c:dPt>
          <c:dLbls>
            <c:dLbl>
              <c:idx val="1"/>
              <c:layout>
                <c:manualLayout>
                  <c:x val="9.4609332630663078E-3"/>
                  <c:y val="1.4406982508561898E-2"/>
                </c:manualLayout>
              </c:layout>
              <c:showVal val="1"/>
            </c:dLbl>
            <c:dLbl>
              <c:idx val="3"/>
              <c:layout>
                <c:manualLayout>
                  <c:x val="4.0546856841712732E-3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6.7578094736187901E-3"/>
                  <c:y val="4.8023275028539827E-3"/>
                </c:manualLayout>
              </c:layout>
              <c:showVal val="1"/>
            </c:dLbl>
            <c:dLbl>
              <c:idx val="5"/>
              <c:layout>
                <c:manualLayout>
                  <c:x val="6.7578094736187901E-3"/>
                  <c:y val="0"/>
                </c:manualLayout>
              </c:layout>
              <c:showVal val="1"/>
            </c:dLbl>
            <c:dLbl>
              <c:idx val="6"/>
              <c:layout>
                <c:manualLayout>
                  <c:x val="4.0546856841712732E-3"/>
                  <c:y val="0"/>
                </c:manualLayout>
              </c:layout>
              <c:showVal val="1"/>
            </c:dLbl>
            <c:dLbl>
              <c:idx val="8"/>
              <c:spPr>
                <a:solidFill>
                  <a:sysClr val="window" lastClr="FFFFFF"/>
                </a:solidFill>
                <a:ln>
                  <a:solidFill>
                    <a:sysClr val="window" lastClr="FFFFFF"/>
                  </a:solidFill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</c:dLbl>
            <c:dLbl>
              <c:idx val="9"/>
              <c:spPr>
                <a:solidFill>
                  <a:sysClr val="window" lastClr="FFFFFF"/>
                </a:solidFill>
                <a:ln>
                  <a:solidFill>
                    <a:srgbClr val="FF0066"/>
                  </a:solidFill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rgbClr val="FF0066"/>
                      </a:solidFill>
                    </a:defRPr>
                  </a:pPr>
                  <a:endParaRPr lang="ru-RU"/>
                </a:p>
              </c:txPr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ПСО № 1 г. Октябрьский</c:v>
                </c:pt>
                <c:pt idx="1">
                  <c:v>ПСО № 2 г. Белорецк</c:v>
                </c:pt>
                <c:pt idx="2">
                  <c:v>ПСО № 3 ГКБ № 18 г. Уфа</c:v>
                </c:pt>
                <c:pt idx="3">
                  <c:v>ПСО № 4 г. Туймазы</c:v>
                </c:pt>
                <c:pt idx="4">
                  <c:v>ПСО № 12 г. Белебей</c:v>
                </c:pt>
                <c:pt idx="5">
                  <c:v>РСЦ № 1  БСМП</c:v>
                </c:pt>
                <c:pt idx="6">
                  <c:v>зона РСЦ № 1</c:v>
                </c:pt>
                <c:pt idx="7">
                  <c:v>РБ</c:v>
                </c:pt>
                <c:pt idx="8">
                  <c:v>РФ ноябрь 2017</c:v>
                </c:pt>
                <c:pt idx="9">
                  <c:v>Целевой показатель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25.9</c:v>
                </c:pt>
                <c:pt idx="1">
                  <c:v>25.2</c:v>
                </c:pt>
                <c:pt idx="2">
                  <c:v>30.1</c:v>
                </c:pt>
                <c:pt idx="3">
                  <c:v>32.200000000000003</c:v>
                </c:pt>
                <c:pt idx="4">
                  <c:v>35.200000000000003</c:v>
                </c:pt>
                <c:pt idx="5">
                  <c:v>31.4</c:v>
                </c:pt>
                <c:pt idx="6">
                  <c:v>30.3</c:v>
                </c:pt>
                <c:pt idx="7">
                  <c:v>35.82</c:v>
                </c:pt>
                <c:pt idx="8">
                  <c:v>33.9</c:v>
                </c:pt>
                <c:pt idx="9">
                  <c:v>40</c:v>
                </c:pt>
              </c:numCache>
            </c:numRef>
          </c:val>
        </c:ser>
        <c:dLbls/>
        <c:axId val="127738240"/>
        <c:axId val="127739776"/>
      </c:barChart>
      <c:catAx>
        <c:axId val="127738240"/>
        <c:scaling>
          <c:orientation val="minMax"/>
        </c:scaling>
        <c:axPos val="b"/>
        <c:numFmt formatCode="General" sourceLinked="1"/>
        <c:tickLblPos val="nextTo"/>
        <c:txPr>
          <a:bodyPr rot="0"/>
          <a:lstStyle/>
          <a:p>
            <a:pPr>
              <a:defRPr sz="1200" b="1"/>
            </a:pPr>
            <a:endParaRPr lang="ru-RU"/>
          </a:p>
        </c:txPr>
        <c:crossAx val="127739776"/>
        <c:crosses val="autoZero"/>
        <c:auto val="1"/>
        <c:lblAlgn val="ctr"/>
        <c:lblOffset val="100"/>
      </c:catAx>
      <c:valAx>
        <c:axId val="127739776"/>
        <c:scaling>
          <c:orientation val="minMax"/>
          <c:max val="6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27738240"/>
        <c:crosses val="autoZero"/>
        <c:crossBetween val="between"/>
        <c:majorUnit val="170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53411097451230949"/>
          <c:y val="0.1263707903534475"/>
          <c:w val="0.37846180762783233"/>
          <c:h val="9.8464729929579733E-2"/>
        </c:manualLayout>
      </c:layout>
      <c:spPr>
        <a:solidFill>
          <a:sysClr val="window" lastClr="FFFFFF"/>
        </a:solidFill>
      </c:spPr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3.346816657395757E-2"/>
          <c:y val="1.7112296164623695E-3"/>
        </c:manualLayout>
      </c:layout>
      <c:txPr>
        <a:bodyPr/>
        <a:lstStyle/>
        <a:p>
          <a:pPr>
            <a:defRPr sz="1400">
              <a:solidFill>
                <a:srgbClr val="0000FF"/>
              </a:solidFill>
            </a:defRPr>
          </a:pPr>
          <a:endParaRPr lang="ru-RU"/>
        </a:p>
      </c:txPr>
    </c:title>
    <c:view3D>
      <c:rotX val="40"/>
      <c:rotY val="90"/>
      <c:perspective val="30"/>
    </c:view3D>
    <c:plotArea>
      <c:layout>
        <c:manualLayout>
          <c:layoutTarget val="inner"/>
          <c:xMode val="edge"/>
          <c:yMode val="edge"/>
          <c:x val="4.0856983152090832E-2"/>
          <c:y val="0.11186345725179471"/>
          <c:w val="0.91894895573346003"/>
          <c:h val="0.826425905395854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БСМП</c:v>
                </c:pt>
              </c:strCache>
            </c:strRef>
          </c:tx>
          <c:dPt>
            <c:idx val="0"/>
            <c:spPr>
              <a:solidFill>
                <a:srgbClr val="CC00CC"/>
              </a:solidFill>
              <a:ln w="76200">
                <a:solidFill>
                  <a:schemeClr val="bg1"/>
                </a:solidFill>
              </a:ln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  <a:ln w="76200">
                <a:solidFill>
                  <a:schemeClr val="bg1"/>
                </a:solidFill>
              </a:ln>
            </c:spPr>
          </c:dPt>
          <c:dPt>
            <c:idx val="2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dLbl>
              <c:idx val="1"/>
              <c:layout>
                <c:manualLayout>
                  <c:x val="-0.10568513828057918"/>
                  <c:y val="0.11928458566332137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2"/>
              <c:layout>
                <c:manualLayout>
                  <c:x val="-0.10338991288944571"/>
                  <c:y val="-7.9636213260255058E-3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ИИ</c:v>
                </c:pt>
                <c:pt idx="1">
                  <c:v>ГИ</c:v>
                </c:pt>
                <c:pt idx="2">
                  <c:v>ТИА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936</c:v>
                </c:pt>
                <c:pt idx="1">
                  <c:v>248</c:v>
                </c:pt>
                <c:pt idx="2">
                  <c:v>168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6.0334724869982237E-3"/>
          <c:y val="1.7112296164623695E-3"/>
        </c:manualLayout>
      </c:layout>
      <c:txPr>
        <a:bodyPr/>
        <a:lstStyle/>
        <a:p>
          <a:pPr>
            <a:defRPr sz="1400">
              <a:solidFill>
                <a:srgbClr val="0000FF"/>
              </a:solidFill>
            </a:defRPr>
          </a:pPr>
          <a:endParaRPr lang="ru-RU"/>
        </a:p>
      </c:txPr>
    </c:title>
    <c:view3D>
      <c:rotX val="40"/>
      <c:rotY val="90"/>
      <c:perspective val="30"/>
    </c:view3D>
    <c:plotArea>
      <c:layout>
        <c:manualLayout>
          <c:layoutTarget val="inner"/>
          <c:xMode val="edge"/>
          <c:yMode val="edge"/>
          <c:x val="4.0856983152090832E-2"/>
          <c:y val="0.11186345725179471"/>
          <c:w val="0.91894895573346003"/>
          <c:h val="0.826425905395854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ПСО № 4</c:v>
                </c:pt>
              </c:strCache>
            </c:strRef>
          </c:tx>
          <c:dPt>
            <c:idx val="0"/>
            <c:spPr>
              <a:solidFill>
                <a:srgbClr val="CC00CC"/>
              </a:solidFill>
              <a:ln w="76200">
                <a:solidFill>
                  <a:schemeClr val="bg1"/>
                </a:solidFill>
              </a:ln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  <a:ln w="76200">
                <a:solidFill>
                  <a:schemeClr val="bg1"/>
                </a:solidFill>
              </a:ln>
            </c:spPr>
          </c:dPt>
          <c:dPt>
            <c:idx val="2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dLbl>
              <c:idx val="1"/>
              <c:layout>
                <c:manualLayout>
                  <c:x val="-0.13997796583624514"/>
                  <c:y val="0.10948629164660718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2"/>
              <c:layout>
                <c:manualLayout>
                  <c:x val="-6.223787175900674E-2"/>
                  <c:y val="2.1431260724117079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ИИ</c:v>
                </c:pt>
                <c:pt idx="1">
                  <c:v>ГИ</c:v>
                </c:pt>
                <c:pt idx="2">
                  <c:v>ТИА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468</c:v>
                </c:pt>
                <c:pt idx="1">
                  <c:v>94</c:v>
                </c:pt>
                <c:pt idx="2">
                  <c:v>67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6.0334724869982237E-3"/>
          <c:y val="1.7112296164623695E-3"/>
        </c:manualLayout>
      </c:layout>
      <c:txPr>
        <a:bodyPr/>
        <a:lstStyle/>
        <a:p>
          <a:pPr>
            <a:defRPr sz="1400">
              <a:solidFill>
                <a:srgbClr val="0000FF"/>
              </a:solidFill>
            </a:defRPr>
          </a:pPr>
          <a:endParaRPr lang="ru-RU"/>
        </a:p>
      </c:txPr>
    </c:title>
    <c:view3D>
      <c:rotX val="40"/>
      <c:rotY val="90"/>
      <c:perspective val="30"/>
    </c:view3D>
    <c:plotArea>
      <c:layout>
        <c:manualLayout>
          <c:layoutTarget val="inner"/>
          <c:xMode val="edge"/>
          <c:yMode val="edge"/>
          <c:x val="2.7139825130827848E-2"/>
          <c:y val="0.16085481242824867"/>
          <c:w val="0.91894895573346003"/>
          <c:h val="0.826425905395854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ПСО № 2</c:v>
                </c:pt>
              </c:strCache>
            </c:strRef>
          </c:tx>
          <c:dPt>
            <c:idx val="0"/>
            <c:spPr>
              <a:solidFill>
                <a:srgbClr val="CC00CC"/>
              </a:solidFill>
              <a:ln w="76200">
                <a:solidFill>
                  <a:schemeClr val="bg1"/>
                </a:solidFill>
              </a:ln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  <a:ln w="76200">
                <a:solidFill>
                  <a:schemeClr val="bg1"/>
                </a:solidFill>
              </a:ln>
            </c:spPr>
          </c:dPt>
          <c:dPt>
            <c:idx val="2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dLbl>
              <c:idx val="1"/>
              <c:layout>
                <c:manualLayout>
                  <c:x val="0.17552101616378726"/>
                  <c:y val="0.15847776173017813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2"/>
              <c:layout>
                <c:manualLayout>
                  <c:x val="-0.15140062754162462"/>
                  <c:y val="0.14880908294140166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ИИ</c:v>
                </c:pt>
                <c:pt idx="1">
                  <c:v>ГИ</c:v>
                </c:pt>
                <c:pt idx="2">
                  <c:v>ТИА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335</c:v>
                </c:pt>
                <c:pt idx="1">
                  <c:v>82</c:v>
                </c:pt>
                <c:pt idx="2">
                  <c:v>167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6.0334724869982245E-3"/>
          <c:y val="0"/>
        </c:manualLayout>
      </c:layout>
      <c:txPr>
        <a:bodyPr/>
        <a:lstStyle/>
        <a:p>
          <a:pPr>
            <a:defRPr sz="1400">
              <a:solidFill>
                <a:srgbClr val="0000FF"/>
              </a:solidFill>
            </a:defRPr>
          </a:pPr>
          <a:endParaRPr lang="ru-RU"/>
        </a:p>
      </c:txPr>
    </c:title>
    <c:view3D>
      <c:rotX val="40"/>
      <c:rotY val="90"/>
      <c:perspective val="30"/>
    </c:view3D>
    <c:plotArea>
      <c:layout>
        <c:manualLayout>
          <c:layoutTarget val="inner"/>
          <c:xMode val="edge"/>
          <c:yMode val="edge"/>
          <c:x val="4.0856983152090832E-2"/>
          <c:y val="0.11186345725179471"/>
          <c:w val="0.91894895573346003"/>
          <c:h val="0.826425905395854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ПСО № 3</c:v>
                </c:pt>
              </c:strCache>
            </c:strRef>
          </c:tx>
          <c:dPt>
            <c:idx val="0"/>
            <c:spPr>
              <a:solidFill>
                <a:srgbClr val="CC00CC"/>
              </a:solidFill>
              <a:ln w="76200">
                <a:solidFill>
                  <a:schemeClr val="bg1"/>
                </a:solidFill>
              </a:ln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  <a:ln w="76200">
                <a:solidFill>
                  <a:schemeClr val="bg1"/>
                </a:solidFill>
              </a:ln>
            </c:spPr>
          </c:dPt>
          <c:dPt>
            <c:idx val="2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dLbl>
              <c:idx val="1"/>
              <c:layout>
                <c:manualLayout>
                  <c:x val="-5.7674963681433516E-2"/>
                  <c:y val="0.10948629164660718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2"/>
              <c:layout>
                <c:manualLayout>
                  <c:x val="-0.12396605403632403"/>
                  <c:y val="7.042273076798998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ИИ</c:v>
                </c:pt>
                <c:pt idx="1">
                  <c:v>ГИ</c:v>
                </c:pt>
                <c:pt idx="2">
                  <c:v>ТИА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1422</c:v>
                </c:pt>
                <c:pt idx="1">
                  <c:v>197</c:v>
                </c:pt>
                <c:pt idx="2">
                  <c:v>351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solidFill>
                  <a:srgbClr val="0000FF"/>
                </a:solidFill>
              </a:defRPr>
            </a:pPr>
            <a:r>
              <a:rPr lang="ru-RU" sz="1400" dirty="0"/>
              <a:t>ПСО № </a:t>
            </a:r>
            <a:r>
              <a:rPr lang="ru-RU" sz="1400" dirty="0" smtClean="0"/>
              <a:t>12</a:t>
            </a:r>
            <a:endParaRPr lang="ru-RU" sz="1400" dirty="0"/>
          </a:p>
        </c:rich>
      </c:tx>
      <c:layout>
        <c:manualLayout>
          <c:xMode val="edge"/>
          <c:yMode val="edge"/>
          <c:x val="1.9750819530477901E-2"/>
          <c:y val="1.7112296164623682E-3"/>
        </c:manualLayout>
      </c:layout>
    </c:title>
    <c:view3D>
      <c:rotX val="40"/>
      <c:rotY val="90"/>
      <c:perspective val="30"/>
    </c:view3D>
    <c:plotArea>
      <c:layout>
        <c:manualLayout>
          <c:layoutTarget val="inner"/>
          <c:xMode val="edge"/>
          <c:yMode val="edge"/>
          <c:x val="4.085717217430751E-2"/>
          <c:y val="0.16085481242824867"/>
          <c:w val="0.91894895573346003"/>
          <c:h val="0.826425905395854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ПСО № 12</c:v>
                </c:pt>
              </c:strCache>
            </c:strRef>
          </c:tx>
          <c:dPt>
            <c:idx val="0"/>
            <c:spPr>
              <a:solidFill>
                <a:srgbClr val="CC00CC"/>
              </a:solidFill>
              <a:ln w="76200">
                <a:solidFill>
                  <a:schemeClr val="bg1"/>
                </a:solidFill>
              </a:ln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  <a:ln w="76200">
                <a:solidFill>
                  <a:schemeClr val="bg1"/>
                </a:solidFill>
              </a:ln>
            </c:spPr>
          </c:dPt>
          <c:dPt>
            <c:idx val="2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dLbl>
              <c:idx val="1"/>
              <c:layout>
                <c:manualLayout>
                  <c:x val="-0.15369531287972482"/>
                  <c:y val="0.15847776173017813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2"/>
              <c:layout>
                <c:manualLayout>
                  <c:x val="-2.794450415030756E-2"/>
                  <c:y val="-7.9636213260255058E-3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ИИ</c:v>
                </c:pt>
                <c:pt idx="1">
                  <c:v>ГИ</c:v>
                </c:pt>
                <c:pt idx="2">
                  <c:v>ТИА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328</c:v>
                </c:pt>
                <c:pt idx="1">
                  <c:v>67</c:v>
                </c:pt>
                <c:pt idx="2">
                  <c:v>46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096298432616171E-2"/>
          <c:y val="2.1306317308062327E-2"/>
          <c:w val="0.95399311023622069"/>
          <c:h val="0.812419637362448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12 мес. 2016г.</c:v>
                </c:pt>
              </c:strCache>
            </c:strRef>
          </c:tx>
          <c:spPr>
            <a:solidFill>
              <a:srgbClr val="9021FF"/>
            </a:solidFill>
            <a:ln w="3175">
              <a:solidFill>
                <a:srgbClr val="5BF37F"/>
              </a:solidFill>
            </a:ln>
          </c:spPr>
          <c:dPt>
            <c:idx val="0"/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1.1277119951713175E-3"/>
                  <c:y val="1.3441203883535955E-2"/>
                </c:manualLayout>
              </c:layout>
              <c:showVal val="1"/>
            </c:dLbl>
            <c:dLbl>
              <c:idx val="3"/>
              <c:layout>
                <c:manualLayout>
                  <c:x val="-9.3641499890347816E-3"/>
                  <c:y val="1.7454055977061955E-2"/>
                </c:manualLayout>
              </c:layout>
              <c:showVal val="1"/>
            </c:dLbl>
            <c:dLbl>
              <c:idx val="4"/>
              <c:layout>
                <c:manualLayout>
                  <c:x val="-6.5659322264313277E-3"/>
                  <c:y val="2.006495910546547E-2"/>
                </c:manualLayout>
              </c:layout>
              <c:showVal val="1"/>
            </c:dLbl>
            <c:dLbl>
              <c:idx val="5"/>
              <c:layout>
                <c:manualLayout>
                  <c:x val="-8.1004107925882439E-3"/>
                  <c:y val="5.509229860172952E-3"/>
                </c:manualLayout>
              </c:layout>
              <c:showVal val="1"/>
            </c:dLbl>
            <c:dLbl>
              <c:idx val="6"/>
              <c:layout>
                <c:manualLayout>
                  <c:x val="-2.0027062288134794E-3"/>
                  <c:y val="-2.2126795372495866E-4"/>
                </c:manualLayout>
              </c:layout>
              <c:showVal val="1"/>
            </c:dLbl>
            <c:dLbl>
              <c:idx val="7"/>
              <c:layout>
                <c:manualLayout>
                  <c:x val="-8.0264142763155268E-3"/>
                  <c:y val="4.9868731363034175E-3"/>
                </c:manualLayout>
              </c:layout>
              <c:showVal val="1"/>
            </c:dLbl>
            <c:dLbl>
              <c:idx val="8"/>
              <c:layout>
                <c:manualLayout>
                  <c:x val="1.3562445396474525E-3"/>
                  <c:y val="4.4482941842581541E-3"/>
                </c:manualLayout>
              </c:layout>
              <c:showVal val="1"/>
            </c:dLbl>
            <c:dLbl>
              <c:idx val="9"/>
              <c:layout>
                <c:manualLayout>
                  <c:x val="-1.3562445396473534E-3"/>
                  <c:y val="4.4482941842581541E-3"/>
                </c:manualLayout>
              </c:layout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ЦП</c:v>
                </c:pt>
                <c:pt idx="1">
                  <c:v>РФ ноябрь 2017</c:v>
                </c:pt>
                <c:pt idx="2">
                  <c:v>РБ</c:v>
                </c:pt>
                <c:pt idx="3">
                  <c:v>ПСО № 1 г. Октябрьский </c:v>
                </c:pt>
                <c:pt idx="4">
                  <c:v>ПСО № 2 г. Белорецк</c:v>
                </c:pt>
                <c:pt idx="5">
                  <c:v>ПСО № 3 ГКБ № 18 г. Уфа</c:v>
                </c:pt>
                <c:pt idx="6">
                  <c:v>ПСО № 4 г. Туймазы</c:v>
                </c:pt>
                <c:pt idx="7">
                  <c:v>ПСО № 12 г. Белебей</c:v>
                </c:pt>
                <c:pt idx="8">
                  <c:v>РСЦ № 1  БСМП</c:v>
                </c:pt>
                <c:pt idx="9">
                  <c:v>зона РСЦ № 1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3" formatCode="0.0">
                  <c:v>2.4</c:v>
                </c:pt>
                <c:pt idx="4" formatCode="0.0">
                  <c:v>4</c:v>
                </c:pt>
                <c:pt idx="5" formatCode="0.0">
                  <c:v>5.5</c:v>
                </c:pt>
                <c:pt idx="6" formatCode="0.0">
                  <c:v>0.60000000000000009</c:v>
                </c:pt>
                <c:pt idx="7" formatCode="0.0">
                  <c:v>1.7</c:v>
                </c:pt>
                <c:pt idx="8" formatCode="0.0">
                  <c:v>6</c:v>
                </c:pt>
                <c:pt idx="9" formatCode="0.0">
                  <c:v>4.2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12 мес. 2017г.</c:v>
                </c:pt>
              </c:strCache>
            </c:strRef>
          </c:tx>
          <c:spPr>
            <a:solidFill>
              <a:srgbClr val="66FF33"/>
            </a:solidFill>
            <a:ln w="3175">
              <a:solidFill>
                <a:srgbClr val="5BF37F"/>
              </a:solidFill>
            </a:ln>
          </c:spPr>
          <c:dPt>
            <c:idx val="0"/>
            <c:spPr>
              <a:solidFill>
                <a:srgbClr val="FF0000"/>
              </a:solidFill>
              <a:ln w="3175">
                <a:solidFill>
                  <a:srgbClr val="5BF37F"/>
                </a:solidFill>
              </a:ln>
            </c:spPr>
          </c:dPt>
          <c:dPt>
            <c:idx val="1"/>
            <c:spPr>
              <a:gradFill>
                <a:gsLst>
                  <a:gs pos="27000">
                    <a:sysClr val="window" lastClr="FFFFFF"/>
                  </a:gs>
                  <a:gs pos="41000">
                    <a:srgbClr val="0000FF"/>
                  </a:gs>
                  <a:gs pos="60500">
                    <a:srgbClr val="0000FF"/>
                  </a:gs>
                  <a:gs pos="71000">
                    <a:srgbClr val="FF0000"/>
                  </a:gs>
                </a:gsLst>
                <a:lin ang="5400000" scaled="0"/>
              </a:gradFill>
              <a:ln w="3175">
                <a:solidFill>
                  <a:srgbClr val="0066FF"/>
                </a:solidFill>
              </a:ln>
            </c:spPr>
          </c:dPt>
          <c:dPt>
            <c:idx val="2"/>
            <c:spPr>
              <a:gradFill>
                <a:gsLst>
                  <a:gs pos="27000">
                    <a:srgbClr val="0066FF"/>
                  </a:gs>
                  <a:gs pos="41000">
                    <a:sysClr val="window" lastClr="FFFFFF"/>
                  </a:gs>
                  <a:gs pos="60500">
                    <a:sysClr val="window" lastClr="FFFFFF"/>
                  </a:gs>
                  <a:gs pos="71000">
                    <a:srgbClr val="00FF00"/>
                  </a:gs>
                </a:gsLst>
                <a:lin ang="5400000" scaled="0"/>
              </a:gradFill>
              <a:ln w="3175">
                <a:solidFill>
                  <a:srgbClr val="0066FF"/>
                </a:solidFill>
              </a:ln>
            </c:spPr>
          </c:dPt>
          <c:dLbls>
            <c:dLbl>
              <c:idx val="0"/>
              <c:layout>
                <c:manualLayout>
                  <c:x val="1.641201585817221E-3"/>
                  <c:y val="-2.5012113782382283E-2"/>
                </c:manualLayout>
              </c:layout>
              <c:spPr>
                <a:noFill/>
                <a:ln>
                  <a:solidFill>
                    <a:srgbClr val="FF0000"/>
                  </a:solidFill>
                </a:ln>
              </c:spPr>
              <c:txPr>
                <a:bodyPr/>
                <a:lstStyle/>
                <a:p>
                  <a:pPr>
                    <a:defRPr sz="2400"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7.6376857854786398E-4"/>
                  <c:y val="1.7923122968714483E-2"/>
                </c:manualLayout>
              </c:layout>
              <c:spPr>
                <a:noFill/>
                <a:ln>
                  <a:solidFill>
                    <a:sysClr val="window" lastClr="FFFFFF"/>
                  </a:solidFill>
                </a:ln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1.3888888888888909E-3"/>
                  <c:y val="2.3608098135332028E-3"/>
                </c:manualLayout>
              </c:layout>
              <c:spPr>
                <a:solidFill>
                  <a:sysClr val="window" lastClr="FFFFFF"/>
                </a:solidFill>
                <a:ln w="19050">
                  <a:solidFill>
                    <a:srgbClr val="FF0066"/>
                  </a:solidFill>
                </a:ln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2.9356820783390343E-3"/>
                  <c:y val="2.0868454133708709E-3"/>
                </c:manualLayout>
              </c:layout>
              <c:spPr>
                <a:solidFill>
                  <a:sysClr val="window" lastClr="FFFFFF"/>
                </a:solidFill>
                <a:ln w="19050">
                  <a:solidFill>
                    <a:srgbClr val="FF0066"/>
                  </a:solidFill>
                </a:ln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4"/>
              <c:layout>
                <c:manualLayout>
                  <c:x val="1.0849956317178826E-2"/>
                  <c:y val="2.6689765105548918E-2"/>
                </c:manualLayout>
              </c:layout>
              <c:showVal val="1"/>
            </c:dLbl>
            <c:dLbl>
              <c:idx val="5"/>
              <c:layout>
                <c:manualLayout>
                  <c:x val="2.7777777777777835E-3"/>
                  <c:y val="4.7216196270664064E-3"/>
                </c:manualLayout>
              </c:layout>
              <c:showVal val="1"/>
            </c:dLbl>
            <c:dLbl>
              <c:idx val="6"/>
              <c:layout>
                <c:manualLayout>
                  <c:x val="4.1939993547694294E-3"/>
                  <c:y val="1.7121729496778842E-2"/>
                </c:manualLayout>
              </c:layout>
              <c:spPr>
                <a:noFill/>
                <a:ln w="19050">
                  <a:solidFill>
                    <a:srgbClr val="FF0066"/>
                  </a:solidFill>
                </a:ln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7"/>
              <c:spPr>
                <a:solidFill>
                  <a:sysClr val="window" lastClr="FFFFFF"/>
                </a:solidFill>
                <a:ln w="19050">
                  <a:solidFill>
                    <a:srgbClr val="FF0066"/>
                  </a:solidFill>
                </a:ln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</c:dLbl>
            <c:dLbl>
              <c:idx val="8"/>
              <c:layout>
                <c:manualLayout>
                  <c:x val="1.4117758121368509E-3"/>
                  <c:y val="1.8132227821313077E-2"/>
                </c:manualLayout>
              </c:layout>
              <c:spPr>
                <a:noFill/>
                <a:ln w="19050">
                  <a:solidFill>
                    <a:srgbClr val="FF0066"/>
                  </a:solidFill>
                </a:ln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ЦП</c:v>
                </c:pt>
                <c:pt idx="1">
                  <c:v>РФ ноябрь 2017</c:v>
                </c:pt>
                <c:pt idx="2">
                  <c:v>РБ</c:v>
                </c:pt>
                <c:pt idx="3">
                  <c:v>ПСО № 1 г. Октябрьский </c:v>
                </c:pt>
                <c:pt idx="4">
                  <c:v>ПСО № 2 г. Белорецк</c:v>
                </c:pt>
                <c:pt idx="5">
                  <c:v>ПСО № 3 ГКБ № 18 г. Уфа</c:v>
                </c:pt>
                <c:pt idx="6">
                  <c:v>ПСО № 4 г. Туймазы</c:v>
                </c:pt>
                <c:pt idx="7">
                  <c:v>ПСО № 12 г. Белебей</c:v>
                </c:pt>
                <c:pt idx="8">
                  <c:v>РСЦ № 1  БСМП</c:v>
                </c:pt>
                <c:pt idx="9">
                  <c:v>зона РСЦ № 1</c:v>
                </c:pt>
              </c:strCache>
            </c:strRef>
          </c:cat>
          <c:val>
            <c:numRef>
              <c:f>Лист1!$C$2:$C$11</c:f>
              <c:numCache>
                <c:formatCode>0.0</c:formatCode>
                <c:ptCount val="10"/>
                <c:pt idx="0">
                  <c:v>5</c:v>
                </c:pt>
                <c:pt idx="1">
                  <c:v>3.5</c:v>
                </c:pt>
                <c:pt idx="2">
                  <c:v>3.55</c:v>
                </c:pt>
                <c:pt idx="3">
                  <c:v>1.3</c:v>
                </c:pt>
                <c:pt idx="4">
                  <c:v>4.8</c:v>
                </c:pt>
                <c:pt idx="5">
                  <c:v>6.4</c:v>
                </c:pt>
                <c:pt idx="6">
                  <c:v>0.9</c:v>
                </c:pt>
                <c:pt idx="7">
                  <c:v>1.2</c:v>
                </c:pt>
                <c:pt idx="8">
                  <c:v>7.5</c:v>
                </c:pt>
                <c:pt idx="9">
                  <c:v>4.9000000000000004</c:v>
                </c:pt>
              </c:numCache>
            </c:numRef>
          </c:val>
        </c:ser>
        <c:dLbls/>
        <c:axId val="128886656"/>
        <c:axId val="128888192"/>
      </c:barChart>
      <c:catAx>
        <c:axId val="1288866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28888192"/>
        <c:crosses val="autoZero"/>
        <c:auto val="1"/>
        <c:lblAlgn val="ctr"/>
        <c:lblOffset val="100"/>
      </c:catAx>
      <c:valAx>
        <c:axId val="128888192"/>
        <c:scaling>
          <c:orientation val="minMax"/>
          <c:max val="1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28886656"/>
        <c:crosses val="autoZero"/>
        <c:crossBetween val="between"/>
        <c:majorUnit val="18"/>
        <c:minorUnit val="1"/>
      </c:valAx>
    </c:plotArea>
    <c:legend>
      <c:legendPos val="t"/>
      <c:layout>
        <c:manualLayout>
          <c:xMode val="edge"/>
          <c:yMode val="edge"/>
          <c:x val="4.1780981884737806E-2"/>
          <c:y val="4.0118709910624308E-3"/>
          <c:w val="0.34194299437222597"/>
          <c:h val="0.11269595699094966"/>
        </c:manualLayout>
      </c:layout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57610132980287E-2"/>
          <c:y val="4.7886354506321387E-2"/>
          <c:w val="0.92642389867019725"/>
          <c:h val="0.73598226740832162"/>
        </c:manualLayout>
      </c:layout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 зоне РСЦ № 1</c:v>
                </c:pt>
              </c:strCache>
            </c:strRef>
          </c:tx>
          <c:spPr>
            <a:ln w="50800" cmpd="sng">
              <a:solidFill>
                <a:srgbClr val="990099"/>
              </a:solidFill>
            </a:ln>
          </c:spPr>
          <c:marker>
            <c:symbol val="circle"/>
            <c:size val="15"/>
            <c:spPr>
              <a:solidFill>
                <a:srgbClr val="CC0099"/>
              </a:solidFill>
              <a:ln w="25400">
                <a:solidFill>
                  <a:srgbClr val="00EE00"/>
                </a:solidFill>
              </a:ln>
            </c:spPr>
          </c:marker>
          <c:dLbls>
            <c:spPr>
              <a:noFill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Val val="1"/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1.5</c:v>
                </c:pt>
                <c:pt idx="1">
                  <c:v>1.4</c:v>
                </c:pt>
                <c:pt idx="2">
                  <c:v>3.2</c:v>
                </c:pt>
                <c:pt idx="3">
                  <c:v>3.1</c:v>
                </c:pt>
                <c:pt idx="4">
                  <c:v>2.9</c:v>
                </c:pt>
                <c:pt idx="5">
                  <c:v>2.2999999999999998</c:v>
                </c:pt>
                <c:pt idx="6">
                  <c:v>3.2</c:v>
                </c:pt>
                <c:pt idx="7">
                  <c:v>4.2</c:v>
                </c:pt>
                <c:pt idx="8">
                  <c:v>4.9000000000000004</c:v>
                </c:pt>
              </c:numCache>
            </c:numRef>
          </c:val>
        </c:ser>
        <c:dLbls/>
        <c:marker val="1"/>
        <c:axId val="129150976"/>
        <c:axId val="129152512"/>
      </c:lineChart>
      <c:catAx>
        <c:axId val="1291509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ru-RU"/>
          </a:p>
        </c:txPr>
        <c:crossAx val="129152512"/>
        <c:crosses val="autoZero"/>
        <c:auto val="1"/>
        <c:lblAlgn val="ctr"/>
        <c:lblOffset val="100"/>
      </c:catAx>
      <c:valAx>
        <c:axId val="129152512"/>
        <c:scaling>
          <c:orientation val="minMax"/>
          <c:max val="6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29150976"/>
        <c:crosses val="autoZero"/>
        <c:crossBetween val="between"/>
        <c:majorUnit val="10000"/>
      </c:valAx>
      <c:spPr>
        <a:ln>
          <a:noFill/>
        </a:ln>
      </c:spPr>
    </c:plotArea>
    <c:plotVisOnly val="1"/>
    <c:dispBlanksAs val="zero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2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9752977358729973E-2"/>
          <c:y val="8.9253701241465852E-2"/>
          <c:w val="0.97050477334697349"/>
          <c:h val="0.5743437637577568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E2FF8F"/>
            </a:solidFill>
            <a:ln>
              <a:solidFill>
                <a:srgbClr val="B0EE00"/>
              </a:solidFill>
            </a:ln>
          </c:spPr>
          <c:dPt>
            <c:idx val="0"/>
          </c:dPt>
          <c:dPt>
            <c:idx val="1"/>
          </c:dPt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ЦП мониторинга ↓ смертности 2017</c:v>
                </c:pt>
                <c:pt idx="1">
                  <c:v>БСМП</c:v>
                </c:pt>
                <c:pt idx="2">
                  <c:v>ГКБ 21</c:v>
                </c:pt>
                <c:pt idx="3">
                  <c:v>Стерлитамак</c:v>
                </c:pt>
                <c:pt idx="4">
                  <c:v>РКБ Куватова</c:v>
                </c:pt>
                <c:pt idx="5">
                  <c:v>ИТОГО по РСЦ РБ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1">
                  <c:v>4.3</c:v>
                </c:pt>
                <c:pt idx="2">
                  <c:v>1.7</c:v>
                </c:pt>
                <c:pt idx="3">
                  <c:v>1.9000000000000001</c:v>
                </c:pt>
                <c:pt idx="4">
                  <c:v>0</c:v>
                </c:pt>
                <c:pt idx="5">
                  <c:v>2.7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B0EE00"/>
            </a:solidFill>
            <a:ln>
              <a:noFill/>
            </a:ln>
          </c:spPr>
          <c:dPt>
            <c:idx val="0"/>
            <c:spPr>
              <a:solidFill>
                <a:srgbClr val="FF0000"/>
              </a:solidFill>
              <a:ln w="28575">
                <a:noFill/>
              </a:ln>
            </c:spPr>
          </c:dPt>
          <c:dPt>
            <c:idx val="1"/>
          </c:dPt>
          <c:dLbls>
            <c:dLbl>
              <c:idx val="0"/>
              <c:spPr>
                <a:ln>
                  <a:solidFill>
                    <a:srgbClr val="FF0000"/>
                  </a:solidFill>
                </a:ln>
              </c:spPr>
              <c:txPr>
                <a:bodyPr/>
                <a:lstStyle/>
                <a:p>
                  <a:pPr>
                    <a:defRPr sz="2000" b="1" u="sng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ЦП мониторинга ↓ смертности 2017</c:v>
                </c:pt>
                <c:pt idx="1">
                  <c:v>БСМП</c:v>
                </c:pt>
                <c:pt idx="2">
                  <c:v>ГКБ 21</c:v>
                </c:pt>
                <c:pt idx="3">
                  <c:v>Стерлитамак</c:v>
                </c:pt>
                <c:pt idx="4">
                  <c:v>РКБ Куватова</c:v>
                </c:pt>
                <c:pt idx="5">
                  <c:v>ИТОГО по РСЦ РБ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2.6</c:v>
                </c:pt>
                <c:pt idx="3">
                  <c:v>2.1</c:v>
                </c:pt>
                <c:pt idx="4">
                  <c:v>0</c:v>
                </c:pt>
                <c:pt idx="5">
                  <c:v>3.3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729A00"/>
            </a:solidFill>
            <a:ln>
              <a:noFill/>
            </a:ln>
          </c:spPr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ЦП мониторинга ↓ смертности 2017</c:v>
                </c:pt>
                <c:pt idx="1">
                  <c:v>БСМП</c:v>
                </c:pt>
                <c:pt idx="2">
                  <c:v>ГКБ 21</c:v>
                </c:pt>
                <c:pt idx="3">
                  <c:v>Стерлитамак</c:v>
                </c:pt>
                <c:pt idx="4">
                  <c:v>РКБ Куватова</c:v>
                </c:pt>
                <c:pt idx="5">
                  <c:v>ИТОГО по РСЦ РБ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1">
                  <c:v>7.5</c:v>
                </c:pt>
                <c:pt idx="2">
                  <c:v>3.1</c:v>
                </c:pt>
                <c:pt idx="3">
                  <c:v>1.7</c:v>
                </c:pt>
                <c:pt idx="4">
                  <c:v>1.9000000000000001</c:v>
                </c:pt>
                <c:pt idx="5">
                  <c:v>3.9</c:v>
                </c:pt>
              </c:numCache>
            </c:numRef>
          </c:val>
        </c:ser>
        <c:dLbls/>
        <c:axId val="129383808"/>
        <c:axId val="129365120"/>
      </c:barChart>
      <c:catAx>
        <c:axId val="129383808"/>
        <c:scaling>
          <c:orientation val="minMax"/>
        </c:scaling>
        <c:axPos val="b"/>
        <c:numFmt formatCode="General" sourceLinked="1"/>
        <c:tickLblPos val="nextTo"/>
        <c:txPr>
          <a:bodyPr rot="0"/>
          <a:lstStyle/>
          <a:p>
            <a:pPr>
              <a:defRPr sz="1400" b="1"/>
            </a:pPr>
            <a:endParaRPr lang="ru-RU"/>
          </a:p>
        </c:txPr>
        <c:crossAx val="129365120"/>
        <c:crosses val="autoZero"/>
        <c:auto val="1"/>
        <c:lblAlgn val="ctr"/>
        <c:lblOffset val="100"/>
      </c:catAx>
      <c:valAx>
        <c:axId val="129365120"/>
        <c:scaling>
          <c:orientation val="minMax"/>
          <c:max val="9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29383808"/>
        <c:crosses val="autoZero"/>
        <c:crossBetween val="between"/>
        <c:majorUnit val="100"/>
        <c:minorUnit val="5"/>
      </c:valAx>
    </c:plotArea>
    <c:legend>
      <c:legendPos val="t"/>
      <c:legendEntry>
        <c:idx val="0"/>
        <c:txPr>
          <a:bodyPr/>
          <a:lstStyle/>
          <a:p>
            <a:pPr>
              <a:defRPr sz="16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/>
            </a:pPr>
            <a:endParaRPr lang="ru-RU"/>
          </a:p>
        </c:txPr>
      </c:legendEntry>
      <c:layout>
        <c:manualLayout>
          <c:xMode val="edge"/>
          <c:yMode val="edge"/>
          <c:x val="0.5645357246938536"/>
          <c:y val="5.2999786886211271E-2"/>
          <c:w val="0.25407190769501869"/>
          <c:h val="0.10014080403961938"/>
        </c:manualLayout>
      </c:layout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4386893519767649"/>
          <c:y val="3.6398072171875087E-2"/>
        </c:manualLayout>
      </c:layout>
      <c:spPr>
        <a:noFill/>
      </c:spPr>
      <c:txPr>
        <a:bodyPr/>
        <a:lstStyle/>
        <a:p>
          <a:pPr>
            <a:defRPr sz="1400">
              <a:solidFill>
                <a:srgbClr val="CC0099"/>
              </a:solidFill>
            </a:defRPr>
          </a:pPr>
          <a:endParaRPr lang="ru-RU"/>
        </a:p>
      </c:txPr>
    </c:title>
    <c:view3D>
      <c:rAngAx val="1"/>
    </c:view3D>
    <c:plotArea>
      <c:layout>
        <c:manualLayout>
          <c:layoutTarget val="inner"/>
          <c:xMode val="edge"/>
          <c:yMode val="edge"/>
          <c:x val="0.10704026083269659"/>
          <c:y val="0.23588781140719817"/>
          <c:w val="0.88276811835721958"/>
          <c:h val="0.5878607238084656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Микрохирургические вмешательства при аневризмах артерий головного мозга</c:v>
                </c:pt>
              </c:strCache>
            </c:strRef>
          </c:tx>
          <c:spPr>
            <a:solidFill>
              <a:srgbClr val="CC0099"/>
            </a:solidFill>
          </c:spPr>
          <c:dLbls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22</c:v>
                </c:pt>
                <c:pt idx="1">
                  <c:v>19</c:v>
                </c:pt>
                <c:pt idx="2">
                  <c:v>29</c:v>
                </c:pt>
                <c:pt idx="3">
                  <c:v>29</c:v>
                </c:pt>
                <c:pt idx="4">
                  <c:v>48</c:v>
                </c:pt>
                <c:pt idx="5">
                  <c:v>31</c:v>
                </c:pt>
                <c:pt idx="6">
                  <c:v>44</c:v>
                </c:pt>
                <c:pt idx="7">
                  <c:v>39</c:v>
                </c:pt>
                <c:pt idx="8">
                  <c:v>51</c:v>
                </c:pt>
              </c:numCache>
            </c:numRef>
          </c:val>
        </c:ser>
        <c:dLbls/>
        <c:shape val="cylinder"/>
        <c:axId val="129506688"/>
        <c:axId val="129772928"/>
        <c:axId val="0"/>
      </c:bar3DChart>
      <c:catAx>
        <c:axId val="1295066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29772928"/>
        <c:crosses val="autoZero"/>
        <c:auto val="1"/>
        <c:lblAlgn val="ctr"/>
        <c:lblOffset val="100"/>
      </c:catAx>
      <c:valAx>
        <c:axId val="129772928"/>
        <c:scaling>
          <c:orientation val="minMax"/>
          <c:max val="6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29506688"/>
        <c:crosses val="autoZero"/>
        <c:crossBetween val="between"/>
        <c:maj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</a:defRPr>
            </a:pPr>
            <a:r>
              <a:rPr lang="ru-RU" sz="2400" dirty="0" smtClean="0">
                <a:solidFill>
                  <a:schemeClr val="bg1"/>
                </a:solidFill>
              </a:rPr>
              <a:t>ИБС</a:t>
            </a:r>
            <a:endParaRPr lang="ru-RU" sz="24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6.1600086398172695E-2"/>
          <c:y val="1.9359726585782645E-2"/>
        </c:manualLayout>
      </c:layout>
      <c:overlay val="1"/>
      <c:spPr>
        <a:solidFill>
          <a:srgbClr val="FF0000"/>
        </a:solidFill>
        <a:ln>
          <a:solidFill>
            <a:srgbClr val="FF0000"/>
          </a:solidFill>
        </a:ln>
      </c:spPr>
    </c:title>
    <c:view3D>
      <c:rotX val="10"/>
      <c:rotY val="10"/>
      <c:rAngAx val="1"/>
    </c:view3D>
    <c:sideWall>
      <c:spPr>
        <a:ln>
          <a:noFill/>
        </a:ln>
      </c:spPr>
    </c:sideWall>
    <c:backWall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8.7202669912682829E-2"/>
          <c:y val="3.9381037528906211E-2"/>
          <c:w val="0.9385933131209786"/>
          <c:h val="0.8072467369206245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</c:spPr>
          <c:dPt>
            <c:idx val="0"/>
          </c:dPt>
          <c:dLbls>
            <c:dLbl>
              <c:idx val="0"/>
              <c:layout>
                <c:manualLayout>
                  <c:x val="4.6076869799376458E-4"/>
                  <c:y val="-2.4442544040837337E-2"/>
                </c:manualLayout>
              </c:layout>
              <c:showVal val="1"/>
            </c:dLbl>
            <c:dLbl>
              <c:idx val="1"/>
              <c:layout>
                <c:manualLayout>
                  <c:x val="2.5560767000123987E-3"/>
                  <c:y val="-1.9434472162796604E-2"/>
                </c:manualLayout>
              </c:layout>
              <c:showVal val="1"/>
            </c:dLbl>
            <c:dLbl>
              <c:idx val="12"/>
              <c:spPr>
                <a:ln>
                  <a:solidFill>
                    <a:srgbClr val="FF0000"/>
                  </a:solidFill>
                </a:ln>
              </c:spPr>
              <c:txPr>
                <a:bodyPr/>
                <a:lstStyle/>
                <a:p>
                  <a:pPr>
                    <a:defRPr sz="1600"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ИБС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235.8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666699"/>
            </a:solidFill>
          </c:spPr>
          <c:dPt>
            <c:idx val="0"/>
            <c:spPr>
              <a:solidFill>
                <a:srgbClr val="8C8CB2"/>
              </a:solidFill>
            </c:spPr>
          </c:dPt>
          <c:dLbls>
            <c:dLbl>
              <c:idx val="0"/>
              <c:layout>
                <c:manualLayout>
                  <c:x val="3.3773860543260856E-2"/>
                  <c:y val="-3.8868843187739047E-2"/>
                </c:manualLayout>
              </c:layout>
              <c:showVal val="1"/>
            </c:dLbl>
            <c:dLbl>
              <c:idx val="1"/>
              <c:layout>
                <c:manualLayout>
                  <c:x val="1.5336460200074295E-2"/>
                  <c:y val="-4.8586180406991518E-3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ИБС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214.7</c:v>
                </c:pt>
              </c:numCache>
            </c:numRef>
          </c:val>
        </c:ser>
        <c:dLbls/>
        <c:shape val="box"/>
        <c:axId val="107451136"/>
        <c:axId val="107452672"/>
        <c:axId val="0"/>
      </c:bar3DChart>
      <c:catAx>
        <c:axId val="107451136"/>
        <c:scaling>
          <c:orientation val="minMax"/>
        </c:scaling>
        <c:axPos val="b"/>
        <c:numFmt formatCode="General" sourceLinked="1"/>
        <c:majorTickMark val="cross"/>
        <c:tickLblPos val="nextTo"/>
        <c:txPr>
          <a:bodyPr rot="0"/>
          <a:lstStyle/>
          <a:p>
            <a:pPr>
              <a:defRPr sz="2000" b="1">
                <a:solidFill>
                  <a:schemeClr val="tx1"/>
                </a:solidFill>
              </a:defRPr>
            </a:pPr>
            <a:endParaRPr lang="ru-RU"/>
          </a:p>
        </c:txPr>
        <c:crossAx val="107452672"/>
        <c:crosses val="autoZero"/>
        <c:lblAlgn val="ctr"/>
        <c:lblOffset val="100"/>
        <c:tickLblSkip val="1"/>
      </c:catAx>
      <c:valAx>
        <c:axId val="107452672"/>
        <c:scaling>
          <c:orientation val="minMax"/>
          <c:max val="250"/>
          <c:min val="200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07451136"/>
        <c:crosses val="autoZero"/>
        <c:crossBetween val="between"/>
        <c:majorUnit val="3665"/>
        <c:minorUnit val="10"/>
      </c:valAx>
      <c:spPr>
        <a:ln>
          <a:noFill/>
        </a:ln>
      </c:spPr>
    </c:plotArea>
    <c:plotVisOnly val="1"/>
    <c:dispBlanksAs val="gap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21688575997002515"/>
          <c:y val="2.1449005666037114E-3"/>
        </c:manualLayout>
      </c:layout>
      <c:txPr>
        <a:bodyPr/>
        <a:lstStyle/>
        <a:p>
          <a:pPr>
            <a:defRPr sz="1400">
              <a:solidFill>
                <a:srgbClr val="3333FF"/>
              </a:solidFill>
            </a:defRPr>
          </a:pPr>
          <a:endParaRPr lang="ru-RU"/>
        </a:p>
      </c:txPr>
    </c:title>
    <c:view3D>
      <c:rAngAx val="1"/>
    </c:view3D>
    <c:plotArea>
      <c:layout>
        <c:manualLayout>
          <c:layoutTarget val="inner"/>
          <c:xMode val="edge"/>
          <c:yMode val="edge"/>
          <c:x val="0.10970077398807544"/>
          <c:y val="0.17319360348850127"/>
          <c:w val="0.88276811835721958"/>
          <c:h val="0.6400565102376012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Ангиопластика с помощью баллона и/или стента</c:v>
                </c:pt>
              </c:strCache>
            </c:strRef>
          </c:tx>
          <c:spPr>
            <a:solidFill>
              <a:srgbClr val="3333FF"/>
            </a:solidFill>
          </c:spPr>
          <c:dLbls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58</c:v>
                </c:pt>
                <c:pt idx="1">
                  <c:v>58</c:v>
                </c:pt>
                <c:pt idx="2">
                  <c:v>94</c:v>
                </c:pt>
                <c:pt idx="3">
                  <c:v>95</c:v>
                </c:pt>
                <c:pt idx="4">
                  <c:v>101</c:v>
                </c:pt>
                <c:pt idx="5">
                  <c:v>94</c:v>
                </c:pt>
                <c:pt idx="6">
                  <c:v>40</c:v>
                </c:pt>
                <c:pt idx="7">
                  <c:v>34</c:v>
                </c:pt>
                <c:pt idx="8">
                  <c:v>35</c:v>
                </c:pt>
              </c:numCache>
            </c:numRef>
          </c:val>
        </c:ser>
        <c:dLbls/>
        <c:shape val="box"/>
        <c:axId val="130221952"/>
        <c:axId val="130223488"/>
        <c:axId val="0"/>
      </c:bar3DChart>
      <c:catAx>
        <c:axId val="1302219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0223488"/>
        <c:crosses val="autoZero"/>
        <c:auto val="1"/>
        <c:lblAlgn val="ctr"/>
        <c:lblOffset val="100"/>
      </c:catAx>
      <c:valAx>
        <c:axId val="130223488"/>
        <c:scaling>
          <c:orientation val="minMax"/>
          <c:max val="12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30221952"/>
        <c:crosses val="autoZero"/>
        <c:crossBetween val="between"/>
        <c:maj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3016541190412394"/>
          <c:y val="2.8600425778517104E-2"/>
        </c:manualLayout>
      </c:layout>
      <c:txPr>
        <a:bodyPr/>
        <a:lstStyle/>
        <a:p>
          <a:pPr>
            <a:defRPr sz="1400">
              <a:solidFill>
                <a:srgbClr val="9900FF"/>
              </a:solidFill>
            </a:defRPr>
          </a:pPr>
          <a:endParaRPr lang="ru-RU"/>
        </a:p>
      </c:txPr>
    </c:title>
    <c:view3D>
      <c:rAngAx val="1"/>
    </c:view3D>
    <c:plotArea>
      <c:layout>
        <c:manualLayout>
          <c:layoutTarget val="inner"/>
          <c:xMode val="edge"/>
          <c:yMode val="edge"/>
          <c:x val="0.10807295921368217"/>
          <c:y val="0.14101811510432774"/>
          <c:w val="0.88276811835721958"/>
          <c:h val="0.6400565102376012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Церебральная ангиография</c:v>
                </c:pt>
              </c:strCache>
            </c:strRef>
          </c:tx>
          <c:spPr>
            <a:solidFill>
              <a:srgbClr val="9900FF"/>
            </a:solidFill>
          </c:spPr>
          <c:dLbls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218</c:v>
                </c:pt>
                <c:pt idx="1">
                  <c:v>354</c:v>
                </c:pt>
                <c:pt idx="2">
                  <c:v>526</c:v>
                </c:pt>
                <c:pt idx="3">
                  <c:v>562</c:v>
                </c:pt>
                <c:pt idx="4">
                  <c:v>485</c:v>
                </c:pt>
                <c:pt idx="5">
                  <c:v>441</c:v>
                </c:pt>
                <c:pt idx="6">
                  <c:v>269</c:v>
                </c:pt>
                <c:pt idx="7">
                  <c:v>281</c:v>
                </c:pt>
                <c:pt idx="8">
                  <c:v>275</c:v>
                </c:pt>
              </c:numCache>
            </c:numRef>
          </c:val>
        </c:ser>
        <c:dLbls/>
        <c:shape val="cylinder"/>
        <c:axId val="130264448"/>
        <c:axId val="130266240"/>
        <c:axId val="0"/>
      </c:bar3DChart>
      <c:catAx>
        <c:axId val="1302644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0266240"/>
        <c:crosses val="autoZero"/>
        <c:auto val="1"/>
        <c:lblAlgn val="ctr"/>
        <c:lblOffset val="100"/>
      </c:catAx>
      <c:valAx>
        <c:axId val="130266240"/>
        <c:scaling>
          <c:orientation val="minMax"/>
          <c:max val="650"/>
          <c:min val="15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30264448"/>
        <c:crosses val="autoZero"/>
        <c:crossBetween val="between"/>
        <c:maj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10"/>
      <c:rotY val="10"/>
      <c:rAngAx val="1"/>
    </c:view3D>
    <c:plotArea>
      <c:layout>
        <c:manualLayout>
          <c:layoutTarget val="inner"/>
          <c:xMode val="edge"/>
          <c:yMode val="edge"/>
          <c:x val="5.5416781647917288E-2"/>
          <c:y val="2.2661224776194464E-2"/>
          <c:w val="0.94076137134188165"/>
          <c:h val="0.6630454803267475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12 мес. 2016г.</c:v>
                </c:pt>
              </c:strCache>
            </c:strRef>
          </c:tx>
          <c:spPr>
            <a:solidFill>
              <a:srgbClr val="007DFA"/>
            </a:solidFill>
          </c:spPr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транскраниальные вмешательства при нетравматических ВМГ</c:v>
                </c:pt>
                <c:pt idx="1">
                  <c:v>больным из ПСО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42</c:v>
                </c:pt>
                <c:pt idx="1">
                  <c:v>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12 мес. 2017г.</c:v>
                </c:pt>
              </c:strCache>
            </c:strRef>
          </c:tx>
          <c:spPr>
            <a:solidFill>
              <a:srgbClr val="66CCFF"/>
            </a:solidFill>
            <a:ln>
              <a:noFill/>
            </a:ln>
          </c:spPr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транскраниальные вмешательства при нетравматических ВМГ</c:v>
                </c:pt>
                <c:pt idx="1">
                  <c:v>больным из ПСО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64</c:v>
                </c:pt>
                <c:pt idx="1">
                  <c:v>31</c:v>
                </c:pt>
              </c:numCache>
            </c:numRef>
          </c:val>
        </c:ser>
        <c:dLbls/>
        <c:shape val="cylinder"/>
        <c:axId val="130497536"/>
        <c:axId val="130503424"/>
        <c:axId val="0"/>
      </c:bar3DChart>
      <c:catAx>
        <c:axId val="130497536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30503424"/>
        <c:crosses val="autoZero"/>
        <c:auto val="1"/>
        <c:lblAlgn val="ctr"/>
        <c:lblOffset val="100"/>
      </c:catAx>
      <c:valAx>
        <c:axId val="130503424"/>
        <c:scaling>
          <c:orientation val="minMax"/>
          <c:max val="75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30497536"/>
        <c:crosses val="autoZero"/>
        <c:crossBetween val="between"/>
        <c:majorUnit val="10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57426591489834466"/>
          <c:y val="0.12717483145147618"/>
          <c:w val="0.35966642595267201"/>
          <c:h val="0.12882815652062049"/>
        </c:manualLayout>
      </c:layout>
      <c:txPr>
        <a:bodyPr/>
        <a:lstStyle/>
        <a:p>
          <a:pPr>
            <a:defRPr sz="1000" b="1"/>
          </a:pPr>
          <a:endParaRPr lang="ru-RU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10"/>
      <c:rotY val="10"/>
      <c:rAngAx val="1"/>
    </c:view3D>
    <c:plotArea>
      <c:layout>
        <c:manualLayout>
          <c:layoutTarget val="inner"/>
          <c:xMode val="edge"/>
          <c:yMode val="edge"/>
          <c:x val="5.632525347821097E-2"/>
          <c:y val="1.8720142206421507E-2"/>
          <c:w val="0.93263056978343406"/>
          <c:h val="0.8704399653599742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12 мес. 2016г.</c:v>
                </c:pt>
              </c:strCache>
            </c:strRef>
          </c:tx>
          <c:spPr>
            <a:solidFill>
              <a:srgbClr val="CC3300"/>
            </a:solidFill>
          </c:spPr>
          <c:dLbls>
            <c:dLbl>
              <c:idx val="0"/>
              <c:layout>
                <c:manualLayout>
                  <c:x val="2.0833333333333297E-2"/>
                  <c:y val="-2.8124999999999997E-2"/>
                </c:manualLayout>
              </c:layout>
              <c:showVal val="1"/>
            </c:dLbl>
            <c:dLbl>
              <c:idx val="1"/>
              <c:layout>
                <c:manualLayout>
                  <c:x val="2.0833333333333336E-2"/>
                  <c:y val="-3.437500000000001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тромболизис и пункционная аспирация ВМГ и ВЖК с использованием  нейронавигации</c:v>
                </c:pt>
                <c:pt idx="1">
                  <c:v>больным из ПСО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</c:v>
                </c:pt>
                <c:pt idx="1">
                  <c:v>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12 мес. 2017г.</c:v>
                </c:pt>
              </c:strCache>
            </c:strRef>
          </c:tx>
          <c:spPr>
            <a:solidFill>
              <a:srgbClr val="FFAA8F"/>
            </a:solidFill>
            <a:ln>
              <a:noFill/>
            </a:ln>
          </c:spPr>
          <c:dLbls>
            <c:dLbl>
              <c:idx val="0"/>
              <c:layout>
                <c:manualLayout>
                  <c:x val="1.4583333333333337E-2"/>
                  <c:y val="-1.8749999999999999E-2"/>
                </c:manualLayout>
              </c:layout>
              <c:showVal val="1"/>
            </c:dLbl>
            <c:dLbl>
              <c:idx val="1"/>
              <c:layout>
                <c:manualLayout>
                  <c:x val="1.4583306772835805E-2"/>
                  <c:y val="-1.9747503900532794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тромболизис и пункционная аспирация ВМГ и ВЖК с использованием  нейронавигации</c:v>
                </c:pt>
                <c:pt idx="1">
                  <c:v>больным из ПСО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37</c:v>
                </c:pt>
                <c:pt idx="1">
                  <c:v>23</c:v>
                </c:pt>
              </c:numCache>
            </c:numRef>
          </c:val>
        </c:ser>
        <c:dLbls/>
        <c:shape val="cylinder"/>
        <c:axId val="130808064"/>
        <c:axId val="130883584"/>
        <c:axId val="0"/>
      </c:bar3DChart>
      <c:catAx>
        <c:axId val="130808064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30883584"/>
        <c:crosses val="autoZero"/>
        <c:auto val="1"/>
        <c:lblAlgn val="ctr"/>
        <c:lblOffset val="100"/>
      </c:catAx>
      <c:valAx>
        <c:axId val="130883584"/>
        <c:scaling>
          <c:orientation val="minMax"/>
          <c:max val="5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30808064"/>
        <c:crosses val="autoZero"/>
        <c:crossBetween val="between"/>
        <c:majorUnit val="7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52329126712558971"/>
          <c:y val="7.9981853868088704E-2"/>
          <c:w val="0.37076713933118083"/>
          <c:h val="0.12552487045598917"/>
        </c:manualLayout>
      </c:layout>
      <c:txPr>
        <a:bodyPr/>
        <a:lstStyle/>
        <a:p>
          <a:pPr>
            <a:defRPr sz="1000" b="1"/>
          </a:pPr>
          <a:endParaRPr lang="ru-RU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10"/>
      <c:rotY val="10"/>
      <c:rAngAx val="1"/>
    </c:view3D>
    <c:sideWall>
      <c:spPr>
        <a:ln>
          <a:noFill/>
        </a:ln>
      </c:spPr>
    </c:sideWall>
    <c:backWall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5.4113735783027125E-2"/>
          <c:y val="1.8092449827647881E-2"/>
          <c:w val="0.93563598512319546"/>
          <c:h val="0.6796024747159814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12 мес. 2016г.</c:v>
                </c:pt>
              </c:strCache>
            </c:strRef>
          </c:tx>
          <c:spPr>
            <a:solidFill>
              <a:srgbClr val="CC00FF"/>
            </a:solidFill>
          </c:spPr>
          <c:dLbls>
            <c:dLbl>
              <c:idx val="0"/>
              <c:layout>
                <c:manualLayout>
                  <c:x val="1.1630328081098526E-2"/>
                  <c:y val="-1.3302654053382186E-2"/>
                </c:manualLayout>
              </c:layout>
              <c:showVal val="1"/>
            </c:dLbl>
            <c:dLbl>
              <c:idx val="1"/>
              <c:layout>
                <c:manualLayout>
                  <c:x val="2.0833333333333336E-2"/>
                  <c:y val="-3.437500000000001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реконструктивные вмешательства при стенозах прецеребральных артерий</c:v>
                </c:pt>
                <c:pt idx="1">
                  <c:v>больным из ПСО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34</c:v>
                </c:pt>
                <c:pt idx="1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12 мес. 2017г.</c:v>
                </c:pt>
              </c:strCache>
            </c:strRef>
          </c:tx>
          <c:spPr>
            <a:solidFill>
              <a:srgbClr val="EDA3FF"/>
            </a:solidFill>
            <a:ln>
              <a:noFill/>
            </a:ln>
          </c:spPr>
          <c:dLbls>
            <c:dLbl>
              <c:idx val="0"/>
              <c:layout>
                <c:manualLayout>
                  <c:x val="1.4583333333333337E-2"/>
                  <c:y val="-1.8749999999999999E-2"/>
                </c:manualLayout>
              </c:layout>
              <c:showVal val="1"/>
            </c:dLbl>
            <c:dLbl>
              <c:idx val="1"/>
              <c:layout>
                <c:manualLayout>
                  <c:x val="1.4583333333333337E-2"/>
                  <c:y val="-3.12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реконструктивные вмешательства при стенозах прецеребральных артерий</c:v>
                </c:pt>
                <c:pt idx="1">
                  <c:v>больным из ПСО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35</c:v>
                </c:pt>
                <c:pt idx="1">
                  <c:v>8</c:v>
                </c:pt>
              </c:numCache>
            </c:numRef>
          </c:val>
        </c:ser>
        <c:dLbls/>
        <c:shape val="cylinder"/>
        <c:axId val="131013248"/>
        <c:axId val="131019136"/>
        <c:axId val="0"/>
      </c:bar3DChart>
      <c:catAx>
        <c:axId val="131013248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31019136"/>
        <c:crosses val="autoZero"/>
        <c:auto val="1"/>
        <c:lblAlgn val="ctr"/>
        <c:lblOffset val="100"/>
      </c:catAx>
      <c:valAx>
        <c:axId val="131019136"/>
        <c:scaling>
          <c:orientation val="minMax"/>
          <c:max val="45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31013248"/>
        <c:crosses val="autoZero"/>
        <c:crossBetween val="between"/>
        <c:majorUnit val="20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5368474015707656"/>
          <c:y val="7.362064548260347E-2"/>
          <c:w val="0.39314555327185874"/>
          <c:h val="9.5335467542698185E-2"/>
        </c:manualLayout>
      </c:layout>
      <c:txPr>
        <a:bodyPr/>
        <a:lstStyle/>
        <a:p>
          <a:pPr>
            <a:defRPr sz="1000" b="1"/>
          </a:pPr>
          <a:endParaRPr lang="ru-RU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10"/>
      <c:rotY val="10"/>
      <c:rAngAx val="1"/>
    </c:view3D>
    <c:sideWall>
      <c:spPr>
        <a:ln>
          <a:noFill/>
        </a:ln>
      </c:spPr>
    </c:sideWall>
    <c:backWall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5.826141728131902E-2"/>
          <c:y val="3.2505446254763981E-2"/>
          <c:w val="0.94173855234723025"/>
          <c:h val="0.756212069754736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12 мес. 2016г.</c:v>
                </c:pt>
              </c:strCache>
            </c:strRef>
          </c:tx>
          <c:spPr>
            <a:solidFill>
              <a:srgbClr val="00BC00"/>
            </a:solidFill>
          </c:spPr>
          <c:dLbls>
            <c:dLbl>
              <c:idx val="0"/>
              <c:layout>
                <c:manualLayout>
                  <c:x val="5.8868223681361213E-3"/>
                  <c:y val="-2.0456664235374809E-2"/>
                </c:manualLayout>
              </c:layout>
              <c:showVal val="1"/>
            </c:dLbl>
            <c:dLbl>
              <c:idx val="1"/>
              <c:layout>
                <c:manualLayout>
                  <c:x val="5.8868223681361213E-3"/>
                  <c:y val="-1.137041536447641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микрохирургические вмешательства при аневризмах ГМ</c:v>
                </c:pt>
                <c:pt idx="1">
                  <c:v>больным из ПСО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39</c:v>
                </c:pt>
                <c:pt idx="1">
                  <c:v>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12 мес. 2017г.</c:v>
                </c:pt>
              </c:strCache>
            </c:strRef>
          </c:tx>
          <c:spPr>
            <a:solidFill>
              <a:srgbClr val="79FF79"/>
            </a:solidFill>
          </c:spPr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микрохирургические вмешательства при аневризмах ГМ</c:v>
                </c:pt>
                <c:pt idx="1">
                  <c:v>больным из ПСО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51</c:v>
                </c:pt>
                <c:pt idx="1">
                  <c:v>23</c:v>
                </c:pt>
              </c:numCache>
            </c:numRef>
          </c:val>
        </c:ser>
        <c:dLbls/>
        <c:shape val="cylinder"/>
        <c:axId val="132271104"/>
        <c:axId val="132272896"/>
        <c:axId val="0"/>
      </c:bar3DChart>
      <c:catAx>
        <c:axId val="132271104"/>
        <c:scaling>
          <c:orientation val="minMax"/>
        </c:scaling>
        <c:axPos val="b"/>
        <c:tickLblPos val="nextTo"/>
        <c:txPr>
          <a:bodyPr anchor="t" anchorCtr="0"/>
          <a:lstStyle/>
          <a:p>
            <a:pPr>
              <a:defRPr sz="1000" b="1"/>
            </a:pPr>
            <a:endParaRPr lang="ru-RU"/>
          </a:p>
        </c:txPr>
        <c:crossAx val="132272896"/>
        <c:crosses val="autoZero"/>
        <c:auto val="1"/>
        <c:lblAlgn val="ctr"/>
        <c:lblOffset val="100"/>
      </c:catAx>
      <c:valAx>
        <c:axId val="132272896"/>
        <c:scaling>
          <c:orientation val="minMax"/>
          <c:max val="6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32271104"/>
        <c:crosses val="autoZero"/>
        <c:crossBetween val="between"/>
        <c:majorUnit val="7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57111015442728574"/>
          <c:y val="8.0369298465809272E-2"/>
          <c:w val="0.374961542734568"/>
          <c:h val="0.11615514670053013"/>
        </c:manualLayout>
      </c:layout>
      <c:txPr>
        <a:bodyPr/>
        <a:lstStyle/>
        <a:p>
          <a:pPr>
            <a:defRPr sz="1000" b="1"/>
          </a:pPr>
          <a:endParaRPr lang="ru-RU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10"/>
      <c:rotY val="10"/>
      <c:rAngAx val="1"/>
    </c:view3D>
    <c:plotArea>
      <c:layout>
        <c:manualLayout>
          <c:layoutTarget val="inner"/>
          <c:xMode val="edge"/>
          <c:yMode val="edge"/>
          <c:x val="5.5416781647917288E-2"/>
          <c:y val="6.7670112677538738E-2"/>
          <c:w val="0.94076137134188165"/>
          <c:h val="0.618036592425403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12 мес. 2016г.</c:v>
                </c:pt>
              </c:strCache>
            </c:strRef>
          </c:tx>
          <c:spPr>
            <a:solidFill>
              <a:srgbClr val="4949C3"/>
            </a:solidFill>
          </c:spPr>
          <c:dLbls>
            <c:dLbl>
              <c:idx val="0"/>
              <c:layout>
                <c:manualLayout>
                  <c:x val="0"/>
                  <c:y val="-5.5695565989743831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Экстракция тромба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12 мес. 2017г.</c:v>
                </c:pt>
              </c:strCache>
            </c:strRef>
          </c:tx>
          <c:spPr>
            <a:solidFill>
              <a:srgbClr val="9494DC"/>
            </a:solidFill>
            <a:ln>
              <a:noFill/>
            </a:ln>
          </c:spPr>
          <c:dLbls>
            <c:dLbl>
              <c:idx val="0"/>
              <c:layout>
                <c:manualLayout>
                  <c:x val="3.2660980055713981E-2"/>
                  <c:y val="-3.2489080160683907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Экстракция тромба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dLbls/>
        <c:shape val="cylinder"/>
        <c:axId val="132478080"/>
        <c:axId val="132479616"/>
        <c:axId val="0"/>
      </c:bar3DChart>
      <c:catAx>
        <c:axId val="132478080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32479616"/>
        <c:crosses val="autoZero"/>
        <c:auto val="1"/>
        <c:lblAlgn val="ctr"/>
        <c:lblOffset val="100"/>
      </c:catAx>
      <c:valAx>
        <c:axId val="132479616"/>
        <c:scaling>
          <c:orientation val="minMax"/>
          <c:max val="12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32478080"/>
        <c:crosses val="autoZero"/>
        <c:crossBetween val="between"/>
        <c:majorUnit val="7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17021279478431939"/>
          <c:y val="5.2914076798484387E-2"/>
          <c:w val="0.325829537458801"/>
          <c:h val="0.11490426502318456"/>
        </c:manualLayout>
      </c:layout>
      <c:txPr>
        <a:bodyPr/>
        <a:lstStyle/>
        <a:p>
          <a:pPr>
            <a:defRPr sz="10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10"/>
      <c:perspective val="20"/>
    </c:view3D>
    <c:plotArea>
      <c:layout>
        <c:manualLayout>
          <c:layoutTarget val="inner"/>
          <c:xMode val="edge"/>
          <c:yMode val="edge"/>
          <c:x val="4.921809655805433E-4"/>
          <c:y val="8.1421885939029201E-2"/>
          <c:w val="0.86341401752252089"/>
          <c:h val="0.743106464359153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ЦАГ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00FF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9900FF"/>
              </a:solidFill>
            </c:spPr>
          </c:dPt>
          <c:dPt>
            <c:idx val="5"/>
            <c:spPr>
              <a:solidFill>
                <a:srgbClr val="66FFFF"/>
              </a:solidFill>
            </c:spPr>
          </c:dPt>
          <c:dLbls>
            <c:dLbl>
              <c:idx val="0"/>
              <c:layout>
                <c:manualLayout>
                  <c:x val="3.715431012451658E-2"/>
                  <c:y val="-1.0642129030602713E-2"/>
                </c:manualLayout>
              </c:layout>
              <c:spPr>
                <a:solidFill>
                  <a:srgbClr val="00B050"/>
                </a:solidFill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  <c:separator> </c:separator>
            </c:dLbl>
            <c:dLbl>
              <c:idx val="1"/>
              <c:layout>
                <c:manualLayout>
                  <c:x val="-1.9475186310945823E-2"/>
                  <c:y val="4.2987521030426794E-2"/>
                </c:manualLayout>
              </c:layout>
              <c:spPr>
                <a:solidFill>
                  <a:srgbClr val="FF0000"/>
                </a:solidFill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  <c:separator> </c:separator>
            </c:dLbl>
            <c:dLbl>
              <c:idx val="2"/>
              <c:layout>
                <c:manualLayout>
                  <c:x val="-8.7285672757577676E-2"/>
                  <c:y val="2.578014177898167E-2"/>
                </c:manualLayout>
              </c:layout>
              <c:spPr>
                <a:solidFill>
                  <a:srgbClr val="0000FF"/>
                </a:solidFill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  <c:separator> </c:separator>
            </c:dLbl>
            <c:dLbl>
              <c:idx val="3"/>
              <c:layout>
                <c:manualLayout>
                  <c:x val="7.4141448911588317E-2"/>
                  <c:y val="2.5716683955296471E-2"/>
                </c:manualLayout>
              </c:layout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CatName val="1"/>
              <c:showPercent val="1"/>
              <c:separator> </c:separator>
            </c:dLbl>
            <c:dLbl>
              <c:idx val="4"/>
              <c:layout>
                <c:manualLayout>
                  <c:x val="-3.7800486361536413E-2"/>
                  <c:y val="1.0736743042090177E-2"/>
                </c:manualLayout>
              </c:layout>
              <c:spPr>
                <a:solidFill>
                  <a:srgbClr val="9900FF"/>
                </a:solidFill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  <c:separator> </c:separator>
            </c:dLbl>
            <c:dLbl>
              <c:idx val="5"/>
              <c:layout>
                <c:manualLayout>
                  <c:x val="5.8469067400793148E-2"/>
                  <c:y val="0.17013798525762505"/>
                </c:manualLayout>
              </c:layout>
              <c:spPr>
                <a:solidFill>
                  <a:srgbClr val="66FFFF"/>
                </a:solidFill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  <c:separator> </c:separator>
            </c:dLbl>
            <c:dLbl>
              <c:idx val="6"/>
              <c:layout>
                <c:manualLayout>
                  <c:x val="0.11991990598876906"/>
                  <c:y val="0.11599517445632457"/>
                </c:manualLayout>
              </c:layout>
              <c:spPr/>
              <c:txPr>
                <a:bodyPr/>
                <a:lstStyle/>
                <a:p>
                  <a:pPr>
                    <a:defRPr sz="28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  <c:separator> </c:separator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CatName val="1"/>
            <c:showPercent val="1"/>
            <c:separator> </c:separator>
            <c:showLeaderLines val="1"/>
          </c:dLbls>
          <c:cat>
            <c:strRef>
              <c:f>Лист1!$A$2:$A$7</c:f>
              <c:strCache>
                <c:ptCount val="6"/>
                <c:pt idx="0">
                  <c:v>г. Октябрьский</c:v>
                </c:pt>
                <c:pt idx="1">
                  <c:v>г. Белорецк</c:v>
                </c:pt>
                <c:pt idx="2">
                  <c:v>ГКБ № 18</c:v>
                </c:pt>
                <c:pt idx="3">
                  <c:v>г. Туймазы</c:v>
                </c:pt>
                <c:pt idx="4">
                  <c:v>г. Белебей</c:v>
                </c:pt>
                <c:pt idx="5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22</c:v>
                </c:pt>
                <c:pt idx="1">
                  <c:v>11</c:v>
                </c:pt>
                <c:pt idx="2">
                  <c:v>22</c:v>
                </c:pt>
                <c:pt idx="3">
                  <c:v>15</c:v>
                </c:pt>
                <c:pt idx="4">
                  <c:v>14</c:v>
                </c:pt>
                <c:pt idx="5">
                  <c:v>191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view3D>
      <c:rotX val="10"/>
      <c:rotY val="10"/>
      <c:rAngAx val="1"/>
    </c:view3D>
    <c:plotArea>
      <c:layout>
        <c:manualLayout>
          <c:layoutTarget val="inner"/>
          <c:xMode val="edge"/>
          <c:yMode val="edge"/>
          <c:x val="4.7560823279508974E-2"/>
          <c:y val="4.7198790081525339E-2"/>
          <c:w val="0.93613807867501908"/>
          <c:h val="0.7030901238246255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12 мес. 2016г.</c:v>
                </c:pt>
              </c:strCache>
            </c:strRef>
          </c:tx>
          <c:spPr>
            <a:solidFill>
              <a:srgbClr val="666699"/>
            </a:solidFill>
          </c:spPr>
          <c:dLbls>
            <c:dLbl>
              <c:idx val="0"/>
              <c:layout>
                <c:manualLayout>
                  <c:x val="5.4955577301843868E-3"/>
                  <c:y val="-2.8124851207008736E-2"/>
                </c:manualLayout>
              </c:layout>
              <c:showVal val="1"/>
            </c:dLbl>
            <c:dLbl>
              <c:idx val="1"/>
              <c:layout>
                <c:manualLayout>
                  <c:x val="1.4260017363291681E-2"/>
                  <c:y val="-1.3378804471460845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ЦАГ</c:v>
                </c:pt>
                <c:pt idx="1">
                  <c:v>больным из ПСО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281</c:v>
                </c:pt>
                <c:pt idx="1">
                  <c:v>92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12 мес. 2017г.</c:v>
                </c:pt>
              </c:strCache>
            </c:strRef>
          </c:tx>
          <c:spPr>
            <a:solidFill>
              <a:srgbClr val="BEBED4"/>
            </a:solidFill>
          </c:spPr>
          <c:dLbls>
            <c:dLbl>
              <c:idx val="0"/>
              <c:layout>
                <c:manualLayout>
                  <c:x val="4.8823906133327452E-3"/>
                  <c:y val="-1.0160577396162336E-2"/>
                </c:manualLayout>
              </c:layout>
              <c:showVal val="1"/>
            </c:dLbl>
            <c:dLbl>
              <c:idx val="1"/>
              <c:layout>
                <c:manualLayout>
                  <c:x val="1.0201106392258569E-2"/>
                  <c:y val="-1.025349035292375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ЦАГ</c:v>
                </c:pt>
                <c:pt idx="1">
                  <c:v>больным из ПСО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275</c:v>
                </c:pt>
                <c:pt idx="1">
                  <c:v>92</c:v>
                </c:pt>
              </c:numCache>
            </c:numRef>
          </c:val>
        </c:ser>
        <c:dLbls/>
        <c:shape val="cylinder"/>
        <c:axId val="132845952"/>
        <c:axId val="132847488"/>
        <c:axId val="0"/>
      </c:bar3DChart>
      <c:catAx>
        <c:axId val="132845952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2847488"/>
        <c:crosses val="autoZero"/>
        <c:auto val="1"/>
        <c:lblAlgn val="ctr"/>
        <c:lblOffset val="100"/>
      </c:catAx>
      <c:valAx>
        <c:axId val="132847488"/>
        <c:scaling>
          <c:orientation val="minMax"/>
          <c:max val="32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32845952"/>
        <c:crosses val="autoZero"/>
        <c:crossBetween val="between"/>
        <c:majorUnit val="600"/>
      </c:valAx>
    </c:plotArea>
    <c:legend>
      <c:legendPos val="r"/>
      <c:layout>
        <c:manualLayout>
          <c:xMode val="edge"/>
          <c:yMode val="edge"/>
          <c:x val="0.65232147761888304"/>
          <c:y val="0.16717421609239189"/>
          <c:w val="0.22516138337678759"/>
          <c:h val="0.17534857238084658"/>
        </c:manualLayout>
      </c:layout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8499012827705877E-2"/>
          <c:y val="0.14506477545582178"/>
          <c:w val="0.97150098717229416"/>
          <c:h val="0.651024841028473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12 мес. 2016г.</c:v>
                </c:pt>
              </c:strCache>
            </c:strRef>
          </c:tx>
          <c:spPr>
            <a:solidFill>
              <a:srgbClr val="9900CC"/>
            </a:solidFill>
            <a:ln>
              <a:solidFill>
                <a:srgbClr val="FFFF00"/>
              </a:solidFill>
            </a:ln>
          </c:spPr>
          <c:dLbls>
            <c:dLbl>
              <c:idx val="0"/>
              <c:layout>
                <c:manualLayout>
                  <c:x val="-8.2408136482939633E-3"/>
                  <c:y val="2.1671339161924985E-3"/>
                </c:manualLayout>
              </c:layout>
              <c:showVal val="1"/>
            </c:dLbl>
            <c:dLbl>
              <c:idx val="1"/>
              <c:layout>
                <c:manualLayout>
                  <c:x val="-6.704177602799689E-3"/>
                  <c:y val="-4.8684100014587551E-3"/>
                </c:manualLayout>
              </c:layout>
              <c:showVal val="1"/>
            </c:dLbl>
            <c:dLbl>
              <c:idx val="2"/>
              <c:layout>
                <c:manualLayout>
                  <c:x val="-3.1480677883854074E-3"/>
                  <c:y val="3.1612165222360414E-3"/>
                </c:manualLayout>
              </c:layout>
              <c:showVal val="1"/>
            </c:dLbl>
            <c:dLbl>
              <c:idx val="3"/>
              <c:layout>
                <c:manualLayout>
                  <c:x val="-8.0347694086416524E-3"/>
                  <c:y val="9.3981367538835334E-3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1.1996470877783669E-2"/>
                </c:manualLayout>
              </c:layout>
              <c:showVal val="1"/>
            </c:dLbl>
            <c:dLbl>
              <c:idx val="5"/>
              <c:layout>
                <c:manualLayout>
                  <c:x val="-4.1666666666666683E-3"/>
                  <c:y val="0"/>
                </c:manualLayout>
              </c:layout>
              <c:showVal val="1"/>
            </c:dLbl>
            <c:dLbl>
              <c:idx val="6"/>
              <c:layout>
                <c:manualLayout>
                  <c:x val="-4.1666666666666683E-3"/>
                  <c:y val="7.5743328324863772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ПСО № 1 г. Октябрьский</c:v>
                </c:pt>
                <c:pt idx="1">
                  <c:v>ПСО № 2 г. Белорецк</c:v>
                </c:pt>
                <c:pt idx="2">
                  <c:v>ПСО № 3 ГКБ № 18 г. Уфа</c:v>
                </c:pt>
                <c:pt idx="3">
                  <c:v>ПСО № 4 г. Туймазы</c:v>
                </c:pt>
                <c:pt idx="4">
                  <c:v>ПСО № 12 г. Белебей</c:v>
                </c:pt>
                <c:pt idx="5">
                  <c:v>РСЦ № 1 БСМП</c:v>
                </c:pt>
                <c:pt idx="6">
                  <c:v>ИТОГО по зоне РСЦ № 1</c:v>
                </c:pt>
                <c:pt idx="7">
                  <c:v>РБ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80.3</c:v>
                </c:pt>
                <c:pt idx="1">
                  <c:v>57.3</c:v>
                </c:pt>
                <c:pt idx="2">
                  <c:v>72.2</c:v>
                </c:pt>
                <c:pt idx="3">
                  <c:v>68.3</c:v>
                </c:pt>
                <c:pt idx="4">
                  <c:v>69.8</c:v>
                </c:pt>
                <c:pt idx="5">
                  <c:v>61.4</c:v>
                </c:pt>
                <c:pt idx="6">
                  <c:v>68.900000000000006</c:v>
                </c:pt>
                <c:pt idx="7">
                  <c:v>71.8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12 мес. 2017г.</c:v>
                </c:pt>
              </c:strCache>
            </c:strRef>
          </c:tx>
          <c:spPr>
            <a:solidFill>
              <a:srgbClr val="00FFCC"/>
            </a:solidFill>
            <a:ln>
              <a:solidFill>
                <a:srgbClr val="FFFF00"/>
              </a:solidFill>
            </a:ln>
          </c:spPr>
          <c:dLbls>
            <c:dLbl>
              <c:idx val="0"/>
              <c:layout>
                <c:manualLayout>
                  <c:x val="1.0942330237440692E-2"/>
                  <c:y val="6.4831120210029703E-3"/>
                </c:manualLayout>
              </c:layout>
              <c:showVal val="1"/>
            </c:dLbl>
            <c:dLbl>
              <c:idx val="1"/>
              <c:layout>
                <c:manualLayout>
                  <c:x val="1.7960022714753634E-2"/>
                  <c:y val="1.1152956594102835E-2"/>
                </c:manualLayout>
              </c:layout>
              <c:showVal val="1"/>
            </c:dLbl>
            <c:dLbl>
              <c:idx val="2"/>
              <c:layout>
                <c:manualLayout>
                  <c:x val="5.0195093170504537E-3"/>
                  <c:y val="1.442264300081946E-2"/>
                </c:manualLayout>
              </c:layout>
              <c:showVal val="1"/>
            </c:dLbl>
            <c:dLbl>
              <c:idx val="3"/>
              <c:layout>
                <c:manualLayout>
                  <c:x val="9.6475977956131925E-3"/>
                  <c:y val="8.7096875518126605E-3"/>
                </c:manualLayout>
              </c:layout>
              <c:showVal val="1"/>
            </c:dLbl>
            <c:dLbl>
              <c:idx val="4"/>
              <c:layout>
                <c:manualLayout>
                  <c:x val="1.6405407269231984E-2"/>
                  <c:y val="1.3490463298679601E-2"/>
                </c:manualLayout>
              </c:layout>
              <c:showVal val="1"/>
            </c:dLbl>
            <c:dLbl>
              <c:idx val="5"/>
              <c:layout>
                <c:manualLayout>
                  <c:x val="1.3888096634759874E-3"/>
                  <c:y val="1.5148665664972773E-2"/>
                </c:manualLayout>
              </c:layout>
              <c:showVal val="1"/>
            </c:dLbl>
            <c:dLbl>
              <c:idx val="6"/>
              <c:layout>
                <c:manualLayout>
                  <c:x val="1.4531205967816225E-2"/>
                  <c:y val="1.5148665664972749E-2"/>
                </c:manualLayout>
              </c:layout>
              <c:showVal val="1"/>
            </c:dLbl>
            <c:dLbl>
              <c:idx val="7"/>
              <c:layout>
                <c:manualLayout>
                  <c:x val="1.6218636314488662E-2"/>
                  <c:y val="5.0495552216575819E-3"/>
                </c:manualLayout>
              </c:layout>
              <c:showVal val="1"/>
            </c:dLbl>
            <c:dLbl>
              <c:idx val="8"/>
              <c:layout>
                <c:manualLayout>
                  <c:x val="1.216405705251382E-2"/>
                  <c:y val="1.767344327580149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 u="none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ПСО № 1 г. Октябрьский</c:v>
                </c:pt>
                <c:pt idx="1">
                  <c:v>ПСО № 2 г. Белорецк</c:v>
                </c:pt>
                <c:pt idx="2">
                  <c:v>ПСО № 3 ГКБ № 18 г. Уфа</c:v>
                </c:pt>
                <c:pt idx="3">
                  <c:v>ПСО № 4 г. Туймазы</c:v>
                </c:pt>
                <c:pt idx="4">
                  <c:v>ПСО № 12 г. Белебей</c:v>
                </c:pt>
                <c:pt idx="5">
                  <c:v>РСЦ № 1 БСМП</c:v>
                </c:pt>
                <c:pt idx="6">
                  <c:v>ИТОГО по зоне РСЦ № 1</c:v>
                </c:pt>
                <c:pt idx="7">
                  <c:v>РБ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77.8</c:v>
                </c:pt>
                <c:pt idx="1">
                  <c:v>49.7</c:v>
                </c:pt>
                <c:pt idx="2">
                  <c:v>72</c:v>
                </c:pt>
                <c:pt idx="3">
                  <c:v>68.5</c:v>
                </c:pt>
                <c:pt idx="4">
                  <c:v>40.6</c:v>
                </c:pt>
                <c:pt idx="5">
                  <c:v>62.5</c:v>
                </c:pt>
                <c:pt idx="6">
                  <c:v>65</c:v>
                </c:pt>
                <c:pt idx="7">
                  <c:v>65.2</c:v>
                </c:pt>
              </c:numCache>
            </c:numRef>
          </c:val>
        </c:ser>
        <c:dLbls/>
        <c:axId val="133194112"/>
        <c:axId val="133195648"/>
      </c:barChart>
      <c:catAx>
        <c:axId val="133194112"/>
        <c:scaling>
          <c:orientation val="minMax"/>
        </c:scaling>
        <c:axPos val="b"/>
        <c:numFmt formatCode="General" sourceLinked="1"/>
        <c:tickLblPos val="nextTo"/>
        <c:txPr>
          <a:bodyPr rot="0"/>
          <a:lstStyle/>
          <a:p>
            <a:pPr>
              <a:defRPr sz="1200" b="1"/>
            </a:pPr>
            <a:endParaRPr lang="ru-RU"/>
          </a:p>
        </c:txPr>
        <c:crossAx val="133195648"/>
        <c:crosses val="autoZero"/>
        <c:auto val="1"/>
        <c:lblAlgn val="ctr"/>
        <c:lblOffset val="100"/>
      </c:catAx>
      <c:valAx>
        <c:axId val="133195648"/>
        <c:scaling>
          <c:orientation val="minMax"/>
          <c:max val="11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133194112"/>
        <c:crosses val="autoZero"/>
        <c:crossBetween val="between"/>
        <c:majorUnit val="120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5118645849917457"/>
          <c:y val="0.14092990541427627"/>
          <c:w val="0.43528562014767996"/>
          <c:h val="6.3964346164107358E-2"/>
        </c:manualLayout>
      </c:layout>
      <c:spPr>
        <a:noFill/>
      </c:spPr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</c:chart>
  <c:spPr>
    <a:noFill/>
  </c:spPr>
  <c:txPr>
    <a:bodyPr/>
    <a:lstStyle/>
    <a:p>
      <a:pPr>
        <a:defRPr sz="1800"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</a:defRPr>
            </a:pPr>
            <a:r>
              <a:rPr lang="ru-RU" sz="2400" dirty="0" smtClean="0">
                <a:solidFill>
                  <a:schemeClr val="bg1"/>
                </a:solidFill>
              </a:rPr>
              <a:t>ИМ</a:t>
            </a:r>
            <a:endParaRPr lang="ru-RU" sz="24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9.5591882451923238E-2"/>
          <c:y val="9.679863292891322E-2"/>
        </c:manualLayout>
      </c:layout>
      <c:overlay val="1"/>
      <c:spPr>
        <a:solidFill>
          <a:srgbClr val="FF0000"/>
        </a:solidFill>
        <a:ln>
          <a:solidFill>
            <a:srgbClr val="FF0000"/>
          </a:solidFill>
        </a:ln>
      </c:spPr>
    </c:title>
    <c:view3D>
      <c:rotX val="10"/>
      <c:rotY val="10"/>
      <c:rAngAx val="1"/>
    </c:view3D>
    <c:plotArea>
      <c:layout>
        <c:manualLayout>
          <c:layoutTarget val="inner"/>
          <c:xMode val="edge"/>
          <c:yMode val="edge"/>
          <c:x val="8.7202669912682829E-2"/>
          <c:y val="3.9381037528906211E-2"/>
          <c:w val="0.9385933131209786"/>
          <c:h val="0.8072467369206245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</c:spPr>
          <c:dPt>
            <c:idx val="0"/>
          </c:dPt>
          <c:dLbls>
            <c:dLbl>
              <c:idx val="0"/>
              <c:layout>
                <c:manualLayout>
                  <c:x val="4.6076869799376458E-4"/>
                  <c:y val="-2.4442544040837337E-2"/>
                </c:manualLayout>
              </c:layout>
              <c:showVal val="1"/>
            </c:dLbl>
            <c:dLbl>
              <c:idx val="1"/>
              <c:layout>
                <c:manualLayout>
                  <c:x val="2.5560767000123987E-3"/>
                  <c:y val="-1.9434472162796604E-2"/>
                </c:manualLayout>
              </c:layout>
              <c:showVal val="1"/>
            </c:dLbl>
            <c:dLbl>
              <c:idx val="12"/>
              <c:spPr>
                <a:ln>
                  <a:solidFill>
                    <a:srgbClr val="FF0000"/>
                  </a:solidFill>
                </a:ln>
              </c:spPr>
              <c:txPr>
                <a:bodyPr/>
                <a:lstStyle/>
                <a:p>
                  <a:pPr>
                    <a:defRPr sz="1600"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ИМ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20.8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666699"/>
            </a:solidFill>
          </c:spPr>
          <c:dPt>
            <c:idx val="0"/>
            <c:spPr>
              <a:solidFill>
                <a:srgbClr val="8C8CB2"/>
              </a:solidFill>
            </c:spPr>
          </c:dPt>
          <c:dLbls>
            <c:dLbl>
              <c:idx val="0"/>
              <c:layout>
                <c:manualLayout>
                  <c:x val="2.5560767000123986E-2"/>
                  <c:y val="-3.8868944325593208E-2"/>
                </c:manualLayout>
              </c:layout>
              <c:showVal val="1"/>
            </c:dLbl>
            <c:dLbl>
              <c:idx val="1"/>
              <c:layout>
                <c:manualLayout>
                  <c:x val="1.5336460200074295E-2"/>
                  <c:y val="-4.8586180406991518E-3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ИМ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20.3</c:v>
                </c:pt>
              </c:numCache>
            </c:numRef>
          </c:val>
        </c:ser>
        <c:dLbls/>
        <c:shape val="box"/>
        <c:axId val="118768000"/>
        <c:axId val="118769536"/>
        <c:axId val="0"/>
      </c:bar3DChart>
      <c:catAx>
        <c:axId val="118768000"/>
        <c:scaling>
          <c:orientation val="minMax"/>
        </c:scaling>
        <c:axPos val="b"/>
        <c:numFmt formatCode="General" sourceLinked="1"/>
        <c:majorTickMark val="cross"/>
        <c:tickLblPos val="nextTo"/>
        <c:txPr>
          <a:bodyPr rot="0"/>
          <a:lstStyle/>
          <a:p>
            <a:pPr>
              <a:defRPr sz="2000" b="1">
                <a:solidFill>
                  <a:schemeClr val="tx1"/>
                </a:solidFill>
              </a:defRPr>
            </a:pPr>
            <a:endParaRPr lang="ru-RU"/>
          </a:p>
        </c:txPr>
        <c:crossAx val="118769536"/>
        <c:crosses val="autoZero"/>
        <c:lblAlgn val="ctr"/>
        <c:lblOffset val="100"/>
        <c:tickLblSkip val="1"/>
      </c:catAx>
      <c:valAx>
        <c:axId val="118769536"/>
        <c:scaling>
          <c:orientation val="minMax"/>
          <c:max val="23"/>
          <c:min val="18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18768000"/>
        <c:crosses val="autoZero"/>
        <c:crossBetween val="between"/>
        <c:majorUnit val="3665"/>
        <c:minorUnit val="10"/>
      </c:valAx>
      <c:spPr>
        <a:ln>
          <a:noFill/>
        </a:ln>
      </c:spPr>
    </c:plotArea>
    <c:plotVisOnly val="1"/>
    <c:dispBlanksAs val="gap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3333366999626306"/>
          <c:y val="0.16578533763890349"/>
        </c:manualLayout>
      </c:layout>
      <c:spPr>
        <a:solidFill>
          <a:srgbClr val="0000FF"/>
        </a:solidFill>
      </c:spPr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title>
    <c:view3D>
      <c:rAngAx val="1"/>
    </c:view3D>
    <c:plotArea>
      <c:layout>
        <c:manualLayout>
          <c:layoutTarget val="inner"/>
          <c:xMode val="edge"/>
          <c:yMode val="edge"/>
          <c:x val="7.7814927470521322E-2"/>
          <c:y val="5.5097050624762701E-2"/>
          <c:w val="0.90421841266886271"/>
          <c:h val="0.7646817928537383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 БСМП</c:v>
                </c:pt>
              </c:strCache>
            </c:strRef>
          </c:tx>
          <c:spPr>
            <a:solidFill>
              <a:srgbClr val="3333FF"/>
            </a:solidFill>
          </c:spPr>
          <c:dLbls>
            <c:spPr>
              <a:noFill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541</c:v>
                </c:pt>
                <c:pt idx="1">
                  <c:v>717</c:v>
                </c:pt>
                <c:pt idx="2">
                  <c:v>823</c:v>
                </c:pt>
                <c:pt idx="3">
                  <c:v>780</c:v>
                </c:pt>
                <c:pt idx="4">
                  <c:v>1095</c:v>
                </c:pt>
                <c:pt idx="5">
                  <c:v>1661</c:v>
                </c:pt>
                <c:pt idx="6">
                  <c:v>2006</c:v>
                </c:pt>
                <c:pt idx="7">
                  <c:v>2064</c:v>
                </c:pt>
                <c:pt idx="8">
                  <c:v>1948</c:v>
                </c:pt>
              </c:numCache>
            </c:numRef>
          </c:val>
        </c:ser>
        <c:dLbls/>
        <c:shape val="cylinder"/>
        <c:axId val="134516736"/>
        <c:axId val="134518272"/>
        <c:axId val="0"/>
      </c:bar3DChart>
      <c:catAx>
        <c:axId val="1345167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ru-RU"/>
          </a:p>
        </c:txPr>
        <c:crossAx val="134518272"/>
        <c:crosses val="autoZero"/>
        <c:auto val="1"/>
        <c:lblAlgn val="ctr"/>
        <c:lblOffset val="100"/>
      </c:catAx>
      <c:valAx>
        <c:axId val="134518272"/>
        <c:scaling>
          <c:orientation val="minMax"/>
          <c:max val="2300"/>
          <c:min val="2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4516736"/>
        <c:crosses val="autoZero"/>
        <c:crossBetween val="between"/>
        <c:maj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9.0940416342628602E-2"/>
          <c:y val="1.3320420799435026E-2"/>
        </c:manualLayout>
      </c:layout>
      <c:spPr>
        <a:solidFill>
          <a:srgbClr val="05FFAC"/>
        </a:solidFill>
      </c:spPr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title>
    <c:view3D>
      <c:rAngAx val="1"/>
    </c:view3D>
    <c:plotArea>
      <c:layout>
        <c:manualLayout>
          <c:layoutTarget val="inner"/>
          <c:xMode val="edge"/>
          <c:yMode val="edge"/>
          <c:x val="0.10115658445357927"/>
          <c:y val="0.10904949532736417"/>
          <c:w val="0.88276811835721958"/>
          <c:h val="0.7359822674083216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 зоне РСЦ № 1</c:v>
                </c:pt>
              </c:strCache>
            </c:strRef>
          </c:tx>
          <c:spPr>
            <a:solidFill>
              <a:srgbClr val="05FFAC"/>
            </a:solidFill>
          </c:spPr>
          <c:dLbls>
            <c:spPr>
              <a:noFill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906</c:v>
                </c:pt>
                <c:pt idx="1">
                  <c:v>1985</c:v>
                </c:pt>
                <c:pt idx="2">
                  <c:v>2173</c:v>
                </c:pt>
                <c:pt idx="3">
                  <c:v>2644</c:v>
                </c:pt>
                <c:pt idx="4">
                  <c:v>3586</c:v>
                </c:pt>
                <c:pt idx="5">
                  <c:v>4622</c:v>
                </c:pt>
                <c:pt idx="6">
                  <c:v>4763</c:v>
                </c:pt>
                <c:pt idx="7">
                  <c:v>5280</c:v>
                </c:pt>
                <c:pt idx="8">
                  <c:v>5301</c:v>
                </c:pt>
              </c:numCache>
            </c:numRef>
          </c:val>
        </c:ser>
        <c:dLbls/>
        <c:shape val="box"/>
        <c:axId val="134693632"/>
        <c:axId val="134695168"/>
        <c:axId val="0"/>
      </c:bar3DChart>
      <c:catAx>
        <c:axId val="1346936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ru-RU"/>
          </a:p>
        </c:txPr>
        <c:crossAx val="134695168"/>
        <c:crosses val="autoZero"/>
        <c:auto val="1"/>
        <c:lblAlgn val="ctr"/>
        <c:lblOffset val="100"/>
      </c:catAx>
      <c:valAx>
        <c:axId val="134695168"/>
        <c:scaling>
          <c:orientation val="minMax"/>
          <c:max val="60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34693632"/>
        <c:crosses val="autoZero"/>
        <c:crossBetween val="between"/>
        <c:maj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0"/>
      <c:rAngAx val="1"/>
    </c:view3D>
    <c:plotArea>
      <c:layout>
        <c:manualLayout>
          <c:layoutTarget val="inner"/>
          <c:xMode val="edge"/>
          <c:yMode val="edge"/>
          <c:x val="4.8365752255796229E-2"/>
          <c:y val="4.6887531596667427E-2"/>
          <c:w val="0.9516342477442038"/>
          <c:h val="0.6604998828781900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gradFill flip="none" rotWithShape="1">
              <a:gsLst>
                <a:gs pos="0">
                  <a:srgbClr val="D60093">
                    <a:tint val="66000"/>
                    <a:satMod val="160000"/>
                  </a:srgbClr>
                </a:gs>
                <a:gs pos="50000">
                  <a:srgbClr val="D60093">
                    <a:tint val="44500"/>
                    <a:satMod val="160000"/>
                  </a:srgbClr>
                </a:gs>
                <a:gs pos="100000">
                  <a:srgbClr val="D60093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</c:spPr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ПСО № 1 г. Октябрьский </c:v>
                </c:pt>
                <c:pt idx="1">
                  <c:v>ПСО № 2 г. Белорецк</c:v>
                </c:pt>
                <c:pt idx="2">
                  <c:v>ПСО № 3 ГКБ № 18 г. Уфа</c:v>
                </c:pt>
                <c:pt idx="3">
                  <c:v>ПСО № 4 г. Туймазы</c:v>
                </c:pt>
                <c:pt idx="4">
                  <c:v>ПСО № 17 г. Учалы</c:v>
                </c:pt>
                <c:pt idx="5">
                  <c:v>РСЦ № 1  БСМП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896</c:v>
                </c:pt>
                <c:pt idx="1">
                  <c:v>218</c:v>
                </c:pt>
                <c:pt idx="2">
                  <c:v>1357</c:v>
                </c:pt>
                <c:pt idx="3">
                  <c:v>645</c:v>
                </c:pt>
                <c:pt idx="4">
                  <c:v>100</c:v>
                </c:pt>
                <c:pt idx="5">
                  <c:v>2064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gradFill flip="none" rotWithShape="1">
              <a:gsLst>
                <a:gs pos="0">
                  <a:srgbClr val="D60093">
                    <a:shade val="30000"/>
                    <a:satMod val="115000"/>
                  </a:srgbClr>
                </a:gs>
                <a:gs pos="50000">
                  <a:srgbClr val="D60093">
                    <a:shade val="67500"/>
                    <a:satMod val="115000"/>
                  </a:srgbClr>
                </a:gs>
                <a:gs pos="100000">
                  <a:srgbClr val="D60093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</c:spPr>
          <c:dLbls>
            <c:spPr>
              <a:solidFill>
                <a:sysClr val="window" lastClr="FFFFFF"/>
              </a:solidFill>
              <a:ln>
                <a:solidFill>
                  <a:srgbClr val="D60093"/>
                </a:solidFill>
              </a:ln>
            </c:spPr>
            <c:txPr>
              <a:bodyPr/>
              <a:lstStyle/>
              <a:p>
                <a:pPr>
                  <a:defRPr sz="1600" b="1">
                    <a:solidFill>
                      <a:srgbClr val="D60093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ПСО № 1 г. Октябрьский </c:v>
                </c:pt>
                <c:pt idx="1">
                  <c:v>ПСО № 2 г. Белорецк</c:v>
                </c:pt>
                <c:pt idx="2">
                  <c:v>ПСО № 3 ГКБ № 18 г. Уфа</c:v>
                </c:pt>
                <c:pt idx="3">
                  <c:v>ПСО № 4 г. Туймазы</c:v>
                </c:pt>
                <c:pt idx="4">
                  <c:v>ПСО № 17 г. Учалы</c:v>
                </c:pt>
                <c:pt idx="5">
                  <c:v>РСЦ № 1  БСМП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925</c:v>
                </c:pt>
                <c:pt idx="1">
                  <c:v>225</c:v>
                </c:pt>
                <c:pt idx="2">
                  <c:v>1382</c:v>
                </c:pt>
                <c:pt idx="3">
                  <c:v>711</c:v>
                </c:pt>
                <c:pt idx="4">
                  <c:v>110</c:v>
                </c:pt>
                <c:pt idx="5">
                  <c:v>1948</c:v>
                </c:pt>
              </c:numCache>
            </c:numRef>
          </c:val>
        </c:ser>
        <c:dLbls/>
        <c:shape val="box"/>
        <c:axId val="134991872"/>
        <c:axId val="134993408"/>
        <c:axId val="0"/>
      </c:bar3DChart>
      <c:catAx>
        <c:axId val="1349918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ru-RU"/>
          </a:p>
        </c:txPr>
        <c:crossAx val="134993408"/>
        <c:crosses val="autoZero"/>
        <c:auto val="1"/>
        <c:lblAlgn val="ctr"/>
        <c:lblOffset val="100"/>
      </c:catAx>
      <c:valAx>
        <c:axId val="134993408"/>
        <c:scaling>
          <c:orientation val="minMax"/>
          <c:max val="22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34991872"/>
        <c:crosses val="autoZero"/>
        <c:crossBetween val="between"/>
        <c:majorUnit val="10000"/>
      </c:valAx>
    </c:plotArea>
    <c:legend>
      <c:legendPos val="t"/>
      <c:layout>
        <c:manualLayout>
          <c:xMode val="edge"/>
          <c:yMode val="edge"/>
          <c:x val="0.11662696964131723"/>
          <c:y val="7.5482384530131799E-2"/>
          <c:w val="0.12600999737746452"/>
          <c:h val="0.10176346988221394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6.0334724869982237E-3"/>
          <c:y val="1.7112296164623695E-3"/>
        </c:manualLayout>
      </c:layout>
      <c:txPr>
        <a:bodyPr/>
        <a:lstStyle/>
        <a:p>
          <a:pPr>
            <a:defRPr sz="1400" u="sng">
              <a:solidFill>
                <a:srgbClr val="0000FF"/>
              </a:solidFill>
            </a:defRPr>
          </a:pPr>
          <a:endParaRPr lang="ru-RU"/>
        </a:p>
      </c:txPr>
    </c:title>
    <c:view3D>
      <c:rotX val="40"/>
      <c:rotY val="90"/>
      <c:perspective val="30"/>
    </c:view3D>
    <c:plotArea>
      <c:layout>
        <c:manualLayout>
          <c:layoutTarget val="inner"/>
          <c:xMode val="edge"/>
          <c:yMode val="edge"/>
          <c:x val="4.0856983152090832E-2"/>
          <c:y val="0.11186345725179471"/>
          <c:w val="0.91894895573346003"/>
          <c:h val="0.826425905395854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ПСО № 1 </c:v>
                </c:pt>
              </c:strCache>
            </c:strRef>
          </c:tx>
          <c:dPt>
            <c:idx val="0"/>
            <c:spPr>
              <a:solidFill>
                <a:srgbClr val="CC00CC"/>
              </a:solidFill>
              <a:ln w="76200">
                <a:solidFill>
                  <a:schemeClr val="bg1"/>
                </a:solidFill>
              </a:ln>
            </c:spPr>
          </c:dPt>
          <c:dPt>
            <c:idx val="1"/>
            <c:spPr>
              <a:solidFill>
                <a:srgbClr val="00B050"/>
              </a:solidFill>
              <a:ln w="76200">
                <a:solidFill>
                  <a:schemeClr val="bg1"/>
                </a:solidFill>
              </a:ln>
            </c:spPr>
          </c:dPt>
          <c:dPt>
            <c:idx val="2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-9.7356877147343757E-2"/>
                  <c:y val="-0.14053426684561071"/>
                </c:manualLayout>
              </c:layout>
              <c:spPr>
                <a:solidFill>
                  <a:srgbClr val="CC00CC"/>
                </a:solidFill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1"/>
              <c:layout>
                <c:manualLayout>
                  <c:x val="-0.1125432717492858"/>
                  <c:y val="0.10948629164660718"/>
                </c:manualLayout>
              </c:layout>
              <c:spPr>
                <a:solidFill>
                  <a:srgbClr val="00B050"/>
                </a:solidFill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2"/>
              <c:layout>
                <c:manualLayout>
                  <c:x val="0.17046125929566286"/>
                  <c:y val="0.31538008122554306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ИМ с ↑ST</c:v>
                </c:pt>
                <c:pt idx="1">
                  <c:v>ИМ без ПST</c:v>
                </c:pt>
                <c:pt idx="2">
                  <c:v>НС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146</c:v>
                </c:pt>
                <c:pt idx="1">
                  <c:v>49</c:v>
                </c:pt>
                <c:pt idx="2">
                  <c:v>730</c:v>
                </c:pt>
              </c:numCache>
            </c:numRef>
          </c:val>
        </c:ser>
        <c:dLbls/>
      </c:pie3DChart>
    </c:plotArea>
    <c:plotVisOnly val="1"/>
    <c:dispBlanksAs val="zero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3.346816657395757E-2"/>
          <c:y val="1.7112296164623695E-3"/>
        </c:manualLayout>
      </c:layout>
      <c:txPr>
        <a:bodyPr/>
        <a:lstStyle/>
        <a:p>
          <a:pPr>
            <a:defRPr sz="1400" u="sng">
              <a:solidFill>
                <a:srgbClr val="0000FF"/>
              </a:solidFill>
            </a:defRPr>
          </a:pPr>
          <a:endParaRPr lang="ru-RU"/>
        </a:p>
      </c:txPr>
    </c:title>
    <c:view3D>
      <c:rotX val="40"/>
      <c:rotY val="90"/>
      <c:perspective val="30"/>
    </c:view3D>
    <c:plotArea>
      <c:layout>
        <c:manualLayout>
          <c:layoutTarget val="inner"/>
          <c:xMode val="edge"/>
          <c:yMode val="edge"/>
          <c:x val="4.0856983152090832E-2"/>
          <c:y val="0.11186345725179471"/>
          <c:w val="0.91894895573346003"/>
          <c:h val="0.826425905395854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ПСО № 17</c:v>
                </c:pt>
              </c:strCache>
            </c:strRef>
          </c:tx>
          <c:dPt>
            <c:idx val="0"/>
            <c:spPr>
              <a:solidFill>
                <a:srgbClr val="CC00CC"/>
              </a:solidFill>
              <a:ln w="76200">
                <a:solidFill>
                  <a:schemeClr val="bg1"/>
                </a:solidFill>
              </a:ln>
            </c:spPr>
          </c:dPt>
          <c:dPt>
            <c:idx val="1"/>
            <c:spPr>
              <a:solidFill>
                <a:srgbClr val="00B050"/>
              </a:solidFill>
              <a:ln w="76200">
                <a:solidFill>
                  <a:schemeClr val="bg1"/>
                </a:solidFill>
              </a:ln>
            </c:spPr>
          </c:dPt>
          <c:dPt>
            <c:idx val="2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dLbl>
              <c:idx val="1"/>
              <c:layout>
                <c:manualLayout>
                  <c:x val="0.13437256971447617"/>
                  <c:y val="0"/>
                </c:manualLayout>
              </c:layout>
              <c:spPr>
                <a:solidFill>
                  <a:srgbClr val="00B050"/>
                </a:solidFill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2"/>
              <c:layout>
                <c:manualLayout>
                  <c:x val="-2.9902233085212757E-2"/>
                  <c:y val="0.22274103382452456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ИМ с ↑ST</c:v>
                </c:pt>
                <c:pt idx="1">
                  <c:v>ИМ без ПST</c:v>
                </c:pt>
                <c:pt idx="2">
                  <c:v>НС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</c:v>
                </c:pt>
                <c:pt idx="1">
                  <c:v>13</c:v>
                </c:pt>
                <c:pt idx="2">
                  <c:v>61</c:v>
                </c:pt>
              </c:numCache>
            </c:numRef>
          </c:val>
        </c:ser>
        <c:dLbls/>
      </c:pie3DChart>
    </c:plotArea>
    <c:plotVisOnly val="1"/>
    <c:dispBlanksAs val="zero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6.0334724869982237E-3"/>
          <c:y val="1.7112296164623695E-3"/>
        </c:manualLayout>
      </c:layout>
      <c:txPr>
        <a:bodyPr/>
        <a:lstStyle/>
        <a:p>
          <a:pPr>
            <a:defRPr sz="1400" u="sng">
              <a:solidFill>
                <a:srgbClr val="0000FF"/>
              </a:solidFill>
            </a:defRPr>
          </a:pPr>
          <a:endParaRPr lang="ru-RU"/>
        </a:p>
      </c:txPr>
    </c:title>
    <c:view3D>
      <c:rotX val="40"/>
      <c:rotY val="90"/>
      <c:perspective val="30"/>
    </c:view3D>
    <c:plotArea>
      <c:layout>
        <c:manualLayout>
          <c:layoutTarget val="inner"/>
          <c:xMode val="edge"/>
          <c:yMode val="edge"/>
          <c:x val="4.0856983152090832E-2"/>
          <c:y val="0.11186345725179471"/>
          <c:w val="0.91894895573346003"/>
          <c:h val="0.826425905395854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ПСО № 4</c:v>
                </c:pt>
              </c:strCache>
            </c:strRef>
          </c:tx>
          <c:dPt>
            <c:idx val="0"/>
            <c:spPr>
              <a:solidFill>
                <a:srgbClr val="CC00CC"/>
              </a:solidFill>
              <a:ln w="76200">
                <a:solidFill>
                  <a:schemeClr val="bg1"/>
                </a:solidFill>
              </a:ln>
            </c:spPr>
          </c:dPt>
          <c:dPt>
            <c:idx val="1"/>
            <c:spPr>
              <a:solidFill>
                <a:srgbClr val="00B050"/>
              </a:solidFill>
              <a:ln w="76200">
                <a:solidFill>
                  <a:schemeClr val="bg1"/>
                </a:solidFill>
              </a:ln>
            </c:spPr>
          </c:dPt>
          <c:dPt>
            <c:idx val="2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-0.24328822090329272"/>
                  <c:y val="-0.22235800960387117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1"/>
              <c:layout>
                <c:manualLayout>
                  <c:x val="0.17438096421068547"/>
                  <c:y val="-4.8991470083570965E-2"/>
                </c:manualLayout>
              </c:layout>
              <c:spPr>
                <a:solidFill>
                  <a:srgbClr val="00B050"/>
                </a:solidFill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2"/>
              <c:layout>
                <c:manualLayout>
                  <c:x val="-4.1662516425378021E-2"/>
                  <c:y val="0.23419421651562528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ИМ с ↑ST</c:v>
                </c:pt>
                <c:pt idx="1">
                  <c:v>ИМ без ПST</c:v>
                </c:pt>
                <c:pt idx="2">
                  <c:v>НС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168</c:v>
                </c:pt>
                <c:pt idx="1">
                  <c:v>113</c:v>
                </c:pt>
                <c:pt idx="2">
                  <c:v>430</c:v>
                </c:pt>
              </c:numCache>
            </c:numRef>
          </c:val>
        </c:ser>
        <c:dLbls/>
      </c:pie3DChart>
      <c:spPr>
        <a:ln>
          <a:noFill/>
        </a:ln>
      </c:spPr>
    </c:plotArea>
    <c:plotVisOnly val="1"/>
    <c:dispBlanksAs val="zero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6.0334724869982237E-3"/>
          <c:y val="1.7112296164623695E-3"/>
        </c:manualLayout>
      </c:layout>
      <c:txPr>
        <a:bodyPr/>
        <a:lstStyle/>
        <a:p>
          <a:pPr>
            <a:defRPr sz="1400" u="sng">
              <a:solidFill>
                <a:srgbClr val="0000FF"/>
              </a:solidFill>
            </a:defRPr>
          </a:pPr>
          <a:endParaRPr lang="ru-RU"/>
        </a:p>
      </c:txPr>
    </c:title>
    <c:view3D>
      <c:rotX val="40"/>
      <c:rotY val="90"/>
      <c:perspective val="30"/>
    </c:view3D>
    <c:plotArea>
      <c:layout>
        <c:manualLayout>
          <c:layoutTarget val="inner"/>
          <c:xMode val="edge"/>
          <c:yMode val="edge"/>
          <c:x val="4.0856983152090832E-2"/>
          <c:y val="0.11186345725179471"/>
          <c:w val="0.91894895573346003"/>
          <c:h val="0.826425905395854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ПСО № 2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rgbClr val="CC00CC"/>
              </a:solidFill>
              <a:ln w="76200">
                <a:noFill/>
              </a:ln>
            </c:spPr>
          </c:dPt>
          <c:dPt>
            <c:idx val="1"/>
            <c:spPr>
              <a:solidFill>
                <a:srgbClr val="00B050"/>
              </a:solidFill>
              <a:ln w="76200">
                <a:noFill/>
              </a:ln>
            </c:spPr>
          </c:dPt>
          <c:dPt>
            <c:idx val="2"/>
            <c:spPr>
              <a:solidFill>
                <a:srgbClr val="FFFF00"/>
              </a:solidFill>
              <a:ln w="76200">
                <a:noFill/>
              </a:ln>
            </c:spPr>
          </c:dPt>
          <c:dLbls>
            <c:dLbl>
              <c:idx val="0"/>
              <c:layout>
                <c:manualLayout>
                  <c:x val="-9.083944376550751E-2"/>
                  <c:y val="-0.22503118340386424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1"/>
              <c:layout>
                <c:manualLayout>
                  <c:x val="0.14808632207682798"/>
                  <c:y val="0.10948629164660718"/>
                </c:manualLayout>
              </c:layout>
              <c:spPr>
                <a:solidFill>
                  <a:srgbClr val="00B050"/>
                </a:solidFill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2"/>
              <c:layout>
                <c:manualLayout>
                  <c:x val="-0.12396585564566902"/>
                  <c:y val="0.17464031774247313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ИМ с ↑ST</c:v>
                </c:pt>
                <c:pt idx="1">
                  <c:v>ИМ без ПST</c:v>
                </c:pt>
                <c:pt idx="2">
                  <c:v>НС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106</c:v>
                </c:pt>
                <c:pt idx="1">
                  <c:v>25</c:v>
                </c:pt>
                <c:pt idx="2">
                  <c:v>94</c:v>
                </c:pt>
              </c:numCache>
            </c:numRef>
          </c:val>
        </c:ser>
        <c:dLbls/>
      </c:pie3DChart>
    </c:plotArea>
    <c:plotVisOnly val="1"/>
    <c:dispBlanksAs val="zero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6.0334724869982237E-3"/>
          <c:y val="1.7112296164623695E-3"/>
        </c:manualLayout>
      </c:layout>
      <c:txPr>
        <a:bodyPr/>
        <a:lstStyle/>
        <a:p>
          <a:pPr>
            <a:defRPr sz="1400" u="sng">
              <a:solidFill>
                <a:srgbClr val="0000FF"/>
              </a:solidFill>
            </a:defRPr>
          </a:pPr>
          <a:endParaRPr lang="ru-RU"/>
        </a:p>
      </c:txPr>
    </c:title>
    <c:view3D>
      <c:rotX val="40"/>
      <c:rotY val="90"/>
      <c:perspective val="30"/>
    </c:view3D>
    <c:plotArea>
      <c:layout>
        <c:manualLayout>
          <c:layoutTarget val="inner"/>
          <c:xMode val="edge"/>
          <c:yMode val="edge"/>
          <c:x val="4.0856983152090832E-2"/>
          <c:y val="0.11186345725179471"/>
          <c:w val="0.91894895573346003"/>
          <c:h val="0.826425905395854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ПСО № 3</c:v>
                </c:pt>
              </c:strCache>
            </c:strRef>
          </c:tx>
          <c:dPt>
            <c:idx val="0"/>
            <c:spPr>
              <a:solidFill>
                <a:srgbClr val="CC00CC"/>
              </a:solidFill>
              <a:ln w="76200">
                <a:solidFill>
                  <a:schemeClr val="bg1"/>
                </a:solidFill>
              </a:ln>
            </c:spPr>
          </c:dPt>
          <c:dPt>
            <c:idx val="1"/>
            <c:spPr>
              <a:solidFill>
                <a:srgbClr val="00B050"/>
              </a:solidFill>
              <a:ln w="76200">
                <a:solidFill>
                  <a:schemeClr val="bg1"/>
                </a:solidFill>
              </a:ln>
            </c:spPr>
          </c:dPt>
          <c:dPt>
            <c:idx val="2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-7.5546203678518484E-2"/>
                  <c:y val="-0.15399930310773555"/>
                </c:manualLayout>
              </c:layout>
              <c:spPr>
                <a:solidFill>
                  <a:srgbClr val="CC00CC"/>
                </a:solidFill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1"/>
              <c:layout>
                <c:manualLayout>
                  <c:x val="-0.16055452645449783"/>
                  <c:y val="-4.8991470083570965E-2"/>
                </c:manualLayout>
              </c:layout>
              <c:spPr>
                <a:solidFill>
                  <a:srgbClr val="00B050"/>
                </a:solidFill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2"/>
              <c:layout>
                <c:manualLayout>
                  <c:x val="0.15964669730567541"/>
                  <c:y val="0.32517837524225718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ИМ с ↑ST</c:v>
                </c:pt>
                <c:pt idx="1">
                  <c:v>ИМ без ПST</c:v>
                </c:pt>
                <c:pt idx="2">
                  <c:v>НС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174</c:v>
                </c:pt>
                <c:pt idx="1">
                  <c:v>167</c:v>
                </c:pt>
                <c:pt idx="2">
                  <c:v>1041</c:v>
                </c:pt>
              </c:numCache>
            </c:numRef>
          </c:val>
        </c:ser>
        <c:dLbls/>
      </c:pie3DChart>
      <c:spPr>
        <a:ln>
          <a:noFill/>
        </a:ln>
      </c:spPr>
    </c:plotArea>
    <c:plotVisOnly val="1"/>
    <c:dispBlanksAs val="zero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6023626645557312E-2"/>
          <c:y val="9.971329891704217E-2"/>
          <c:w val="0.96233640902130058"/>
          <c:h val="0.7051998190677227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12 мес. 2016</c:v>
                </c:pt>
              </c:strCache>
            </c:strRef>
          </c:tx>
          <c:spPr>
            <a:solidFill>
              <a:srgbClr val="0000FF"/>
            </a:solidFill>
            <a:ln>
              <a:solidFill>
                <a:srgbClr val="0000FF"/>
              </a:solidFill>
            </a:ln>
          </c:spPr>
          <c:dLbls>
            <c:dLbl>
              <c:idx val="0"/>
              <c:layout>
                <c:manualLayout>
                  <c:x val="-9.6363193079308674E-3"/>
                  <c:y val="-2.3237410823097274E-3"/>
                </c:manualLayout>
              </c:layout>
              <c:showVal val="1"/>
            </c:dLbl>
            <c:dLbl>
              <c:idx val="1"/>
              <c:layout>
                <c:manualLayout>
                  <c:x val="-1.1486220472440945E-3"/>
                  <c:y val="-4.9884474072952123E-3"/>
                </c:manualLayout>
              </c:layout>
              <c:showVal val="1"/>
            </c:dLbl>
            <c:dLbl>
              <c:idx val="2"/>
              <c:layout>
                <c:manualLayout>
                  <c:x val="-3.14806778838541E-3"/>
                  <c:y val="3.1612165222360436E-3"/>
                </c:manualLayout>
              </c:layout>
              <c:showVal val="1"/>
            </c:dLbl>
            <c:dLbl>
              <c:idx val="3"/>
              <c:layout>
                <c:manualLayout>
                  <c:x val="-2.777777777777901E-3"/>
                  <c:y val="7.0588564662405814E-3"/>
                </c:manualLayout>
              </c:layout>
              <c:showVal val="1"/>
            </c:dLbl>
            <c:dLbl>
              <c:idx val="4"/>
              <c:layout>
                <c:manualLayout>
                  <c:x val="-1.3888888888889074E-3"/>
                  <c:y val="1.3594743256150985E-2"/>
                </c:manualLayout>
              </c:layout>
              <c:showVal val="1"/>
            </c:dLbl>
            <c:dLbl>
              <c:idx val="5"/>
              <c:layout>
                <c:manualLayout>
                  <c:x val="-4.1666666666666683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ПСО № 1 г. Октябрьский</c:v>
                </c:pt>
                <c:pt idx="1">
                  <c:v>ПСО № 2 г. Белорецк</c:v>
                </c:pt>
                <c:pt idx="2">
                  <c:v>ПСО № 3 ГКБ № 18 г. Уфа</c:v>
                </c:pt>
                <c:pt idx="3">
                  <c:v>ПСО № 4 г. Туймазы</c:v>
                </c:pt>
                <c:pt idx="4">
                  <c:v>ПСО № 17 г. Учалы</c:v>
                </c:pt>
                <c:pt idx="5">
                  <c:v>РСЦ № 1 БСМП</c:v>
                </c:pt>
                <c:pt idx="6">
                  <c:v>ИТОГО по зоне </c:v>
                </c:pt>
                <c:pt idx="7">
                  <c:v>РБ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48</c:v>
                </c:pt>
                <c:pt idx="1">
                  <c:v>40.800000000000011</c:v>
                </c:pt>
                <c:pt idx="2">
                  <c:v>25.1</c:v>
                </c:pt>
                <c:pt idx="3">
                  <c:v>43.3</c:v>
                </c:pt>
                <c:pt idx="4">
                  <c:v>32</c:v>
                </c:pt>
                <c:pt idx="5">
                  <c:v>22.7</c:v>
                </c:pt>
                <c:pt idx="6">
                  <c:v>31</c:v>
                </c:pt>
                <c:pt idx="7">
                  <c:v>31.6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12 мес. 2017</c:v>
                </c:pt>
              </c:strCache>
            </c:strRef>
          </c:tx>
          <c:spPr>
            <a:solidFill>
              <a:srgbClr val="CCCCFF"/>
            </a:solidFill>
            <a:ln>
              <a:solidFill>
                <a:srgbClr val="0000FF"/>
              </a:solidFill>
            </a:ln>
          </c:spPr>
          <c:dPt>
            <c:idx val="6"/>
          </c:dPt>
          <c:dLbls>
            <c:dLbl>
              <c:idx val="0"/>
              <c:layout>
                <c:manualLayout>
                  <c:x val="1.0140379722169057E-3"/>
                  <c:y val="-9.7133348501187086E-3"/>
                </c:manualLayout>
              </c:layout>
              <c:showVal val="1"/>
            </c:dLbl>
            <c:dLbl>
              <c:idx val="1"/>
              <c:layout>
                <c:manualLayout>
                  <c:x val="6.9917572181882577E-3"/>
                  <c:y val="4.6965308269628749E-3"/>
                </c:manualLayout>
              </c:layout>
              <c:showVal val="1"/>
            </c:dLbl>
            <c:dLbl>
              <c:idx val="2"/>
              <c:layout>
                <c:manualLayout>
                  <c:x val="3.6354896503953942E-3"/>
                  <c:y val="-5.77556569471337E-3"/>
                </c:manualLayout>
              </c:layout>
              <c:showVal val="1"/>
            </c:dLbl>
            <c:dLbl>
              <c:idx val="3"/>
              <c:layout>
                <c:manualLayout>
                  <c:x val="2.7777777777779024E-3"/>
                  <c:y val="3.6601051014207896E-3"/>
                </c:manualLayout>
              </c:layout>
              <c:showVal val="1"/>
            </c:dLbl>
            <c:dLbl>
              <c:idx val="4"/>
              <c:layout>
                <c:manualLayout>
                  <c:x val="-1.8561779042419631E-3"/>
                  <c:y val="8.1520333705730925E-3"/>
                </c:manualLayout>
              </c:layout>
              <c:showVal val="1"/>
            </c:dLbl>
            <c:dLbl>
              <c:idx val="5"/>
              <c:layout>
                <c:manualLayout>
                  <c:x val="1.1111111111111125E-2"/>
                  <c:y val="0"/>
                </c:manualLayout>
              </c:layout>
              <c:showVal val="1"/>
            </c:dLbl>
            <c:dLbl>
              <c:idx val="6"/>
              <c:layout>
                <c:manualLayout>
                  <c:x val="1.3888888888889221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ПСО № 1 г. Октябрьский</c:v>
                </c:pt>
                <c:pt idx="1">
                  <c:v>ПСО № 2 г. Белорецк</c:v>
                </c:pt>
                <c:pt idx="2">
                  <c:v>ПСО № 3 ГКБ № 18 г. Уфа</c:v>
                </c:pt>
                <c:pt idx="3">
                  <c:v>ПСО № 4 г. Туймазы</c:v>
                </c:pt>
                <c:pt idx="4">
                  <c:v>ПСО № 17 г. Учалы</c:v>
                </c:pt>
                <c:pt idx="5">
                  <c:v>РСЦ № 1 БСМП</c:v>
                </c:pt>
                <c:pt idx="6">
                  <c:v>ИТОГО по зоне </c:v>
                </c:pt>
                <c:pt idx="7">
                  <c:v>РБ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69.7</c:v>
                </c:pt>
                <c:pt idx="1">
                  <c:v>28.4</c:v>
                </c:pt>
                <c:pt idx="2">
                  <c:v>15</c:v>
                </c:pt>
                <c:pt idx="3">
                  <c:v>36.4</c:v>
                </c:pt>
                <c:pt idx="4">
                  <c:v>32.700000000000003</c:v>
                </c:pt>
                <c:pt idx="5">
                  <c:v>25.7</c:v>
                </c:pt>
                <c:pt idx="6">
                  <c:v>32.300000000000011</c:v>
                </c:pt>
                <c:pt idx="7">
                  <c:v>32.5</c:v>
                </c:pt>
              </c:numCache>
            </c:numRef>
          </c:val>
        </c:ser>
        <c:dLbls/>
        <c:axId val="135897472"/>
        <c:axId val="135899008"/>
      </c:barChart>
      <c:catAx>
        <c:axId val="135897472"/>
        <c:scaling>
          <c:orientation val="minMax"/>
        </c:scaling>
        <c:axPos val="b"/>
        <c:numFmt formatCode="General" sourceLinked="1"/>
        <c:tickLblPos val="nextTo"/>
        <c:txPr>
          <a:bodyPr rot="0"/>
          <a:lstStyle/>
          <a:p>
            <a:pPr>
              <a:defRPr sz="1200" b="1"/>
            </a:pPr>
            <a:endParaRPr lang="ru-RU"/>
          </a:p>
        </c:txPr>
        <c:crossAx val="135899008"/>
        <c:crosses val="autoZero"/>
        <c:auto val="1"/>
        <c:lblAlgn val="ctr"/>
        <c:lblOffset val="100"/>
      </c:catAx>
      <c:valAx>
        <c:axId val="135899008"/>
        <c:scaling>
          <c:orientation val="minMax"/>
          <c:max val="8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135897472"/>
        <c:crosses val="autoZero"/>
        <c:crossBetween val="between"/>
        <c:majorUnit val="1000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68673594416689565"/>
          <c:y val="7.3329435295771586E-2"/>
          <c:w val="0.31162477738540884"/>
          <c:h val="0.19419456000102245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3.346816657395757E-2"/>
          <c:y val="1.7112296164623695E-3"/>
        </c:manualLayout>
      </c:layout>
      <c:txPr>
        <a:bodyPr/>
        <a:lstStyle/>
        <a:p>
          <a:pPr>
            <a:defRPr sz="1400" u="sng">
              <a:solidFill>
                <a:srgbClr val="0000FF"/>
              </a:solidFill>
            </a:defRPr>
          </a:pPr>
          <a:endParaRPr lang="ru-RU"/>
        </a:p>
      </c:txPr>
    </c:title>
    <c:view3D>
      <c:rotX val="40"/>
      <c:rotY val="90"/>
      <c:perspective val="30"/>
    </c:view3D>
    <c:plotArea>
      <c:layout>
        <c:manualLayout>
          <c:layoutTarget val="inner"/>
          <c:xMode val="edge"/>
          <c:yMode val="edge"/>
          <c:x val="4.0856983152090832E-2"/>
          <c:y val="0.11186345725179471"/>
          <c:w val="0.91894895573346003"/>
          <c:h val="0.826425905395854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БСМП</c:v>
                </c:pt>
              </c:strCache>
            </c:strRef>
          </c:tx>
          <c:dPt>
            <c:idx val="0"/>
            <c:spPr>
              <a:solidFill>
                <a:srgbClr val="CC00CC"/>
              </a:solidFill>
              <a:ln w="76200">
                <a:solidFill>
                  <a:schemeClr val="bg1"/>
                </a:solidFill>
              </a:ln>
            </c:spPr>
          </c:dPt>
          <c:dPt>
            <c:idx val="1"/>
            <c:spPr>
              <a:solidFill>
                <a:srgbClr val="00B050"/>
              </a:solidFill>
              <a:ln w="76200">
                <a:solidFill>
                  <a:schemeClr val="bg1"/>
                </a:solidFill>
              </a:ln>
            </c:spPr>
          </c:dPt>
          <c:dPt>
            <c:idx val="2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dLbl>
              <c:idx val="1"/>
              <c:layout>
                <c:manualLayout>
                  <c:x val="0.13437256971447617"/>
                  <c:y val="0"/>
                </c:manualLayout>
              </c:layout>
              <c:spPr>
                <a:solidFill>
                  <a:srgbClr val="00B050"/>
                </a:solidFill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2"/>
              <c:layout>
                <c:manualLayout>
                  <c:x val="-2.9902233085212757E-2"/>
                  <c:y val="0.22274103382452456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ИМ с ↑ST</c:v>
                </c:pt>
                <c:pt idx="1">
                  <c:v>ИМ без ПST</c:v>
                </c:pt>
                <c:pt idx="2">
                  <c:v>НС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562</c:v>
                </c:pt>
                <c:pt idx="1">
                  <c:v>201</c:v>
                </c:pt>
                <c:pt idx="2">
                  <c:v>1185</c:v>
                </c:pt>
              </c:numCache>
            </c:numRef>
          </c:val>
        </c:ser>
        <c:dLbls/>
      </c:pie3DChart>
      <c:spPr>
        <a:ln>
          <a:noFill/>
        </a:ln>
      </c:spPr>
    </c:plotArea>
    <c:plotVisOnly val="1"/>
    <c:dispBlanksAs val="zero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</a:defRPr>
            </a:pPr>
            <a:r>
              <a:rPr lang="ru-RU" sz="2400" dirty="0" smtClean="0">
                <a:solidFill>
                  <a:schemeClr val="bg1"/>
                </a:solidFill>
              </a:rPr>
              <a:t>ЦВЗ</a:t>
            </a:r>
            <a:endParaRPr lang="ru-RU" sz="24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7.3919586323479669E-2"/>
          <c:y val="2.5812968781043534E-2"/>
        </c:manualLayout>
      </c:layout>
      <c:overlay val="1"/>
      <c:spPr>
        <a:solidFill>
          <a:srgbClr val="FF05B2"/>
        </a:solidFill>
        <a:ln>
          <a:solidFill>
            <a:srgbClr val="FF00FF"/>
          </a:solidFill>
        </a:ln>
      </c:spPr>
    </c:title>
    <c:view3D>
      <c:rotX val="10"/>
      <c:rotY val="10"/>
      <c:rAngAx val="1"/>
    </c:view3D>
    <c:plotArea>
      <c:layout>
        <c:manualLayout>
          <c:layoutTarget val="inner"/>
          <c:xMode val="edge"/>
          <c:yMode val="edge"/>
          <c:x val="8.7202669912682829E-2"/>
          <c:y val="3.9381037528906211E-2"/>
          <c:w val="0.9385933131209786"/>
          <c:h val="0.8072467369206245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</c:spPr>
          <c:dPt>
            <c:idx val="0"/>
            <c:spPr>
              <a:solidFill>
                <a:srgbClr val="0DFF7A"/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4.6076869799376458E-4"/>
                  <c:y val="-2.4442544040837337E-2"/>
                </c:manualLayout>
              </c:layout>
              <c:showVal val="1"/>
            </c:dLbl>
            <c:dLbl>
              <c:idx val="1"/>
              <c:layout>
                <c:manualLayout>
                  <c:x val="2.5560767000123987E-3"/>
                  <c:y val="-1.9434472162796604E-2"/>
                </c:manualLayout>
              </c:layout>
              <c:showVal val="1"/>
            </c:dLbl>
            <c:dLbl>
              <c:idx val="12"/>
              <c:spPr>
                <a:ln>
                  <a:solidFill>
                    <a:srgbClr val="FF0000"/>
                  </a:solidFill>
                </a:ln>
              </c:spPr>
              <c:txPr>
                <a:bodyPr/>
                <a:lstStyle/>
                <a:p>
                  <a:pPr>
                    <a:defRPr sz="1600"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ЦВЗ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233.7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666699"/>
            </a:solidFill>
          </c:spPr>
          <c:dLbls>
            <c:dLbl>
              <c:idx val="0"/>
              <c:layout>
                <c:manualLayout>
                  <c:x val="4.6093360468567809E-2"/>
                  <c:y val="-3.8868843187739047E-2"/>
                </c:manualLayout>
              </c:layout>
              <c:showVal val="1"/>
            </c:dLbl>
            <c:dLbl>
              <c:idx val="1"/>
              <c:layout>
                <c:manualLayout>
                  <c:x val="1.5336460200074295E-2"/>
                  <c:y val="-4.8586180406991518E-3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ЦВЗ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224.2</c:v>
                </c:pt>
              </c:numCache>
            </c:numRef>
          </c:val>
        </c:ser>
        <c:dLbls/>
        <c:shape val="box"/>
        <c:axId val="118841344"/>
        <c:axId val="118842880"/>
        <c:axId val="0"/>
      </c:bar3DChart>
      <c:catAx>
        <c:axId val="118841344"/>
        <c:scaling>
          <c:orientation val="minMax"/>
        </c:scaling>
        <c:axPos val="b"/>
        <c:numFmt formatCode="General" sourceLinked="1"/>
        <c:majorTickMark val="cross"/>
        <c:tickLblPos val="nextTo"/>
        <c:txPr>
          <a:bodyPr rot="0"/>
          <a:lstStyle/>
          <a:p>
            <a:pPr>
              <a:defRPr sz="2000" b="1">
                <a:solidFill>
                  <a:schemeClr val="tx1"/>
                </a:solidFill>
              </a:defRPr>
            </a:pPr>
            <a:endParaRPr lang="ru-RU"/>
          </a:p>
        </c:txPr>
        <c:crossAx val="118842880"/>
        <c:crosses val="autoZero"/>
        <c:lblAlgn val="ctr"/>
        <c:lblOffset val="100"/>
        <c:tickLblSkip val="1"/>
      </c:catAx>
      <c:valAx>
        <c:axId val="118842880"/>
        <c:scaling>
          <c:orientation val="minMax"/>
          <c:max val="250"/>
          <c:min val="200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18841344"/>
        <c:crosses val="autoZero"/>
        <c:crossBetween val="between"/>
        <c:majorUnit val="3665"/>
        <c:minorUnit val="10"/>
      </c:valAx>
      <c:spPr>
        <a:ln>
          <a:noFill/>
        </a:ln>
      </c:spPr>
    </c:plotArea>
    <c:plotVisOnly val="1"/>
    <c:dispBlanksAs val="gap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380470746083032E-2"/>
          <c:y val="2.3185671677505921E-2"/>
          <c:w val="0.96561952925391692"/>
          <c:h val="0.6940604575082781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12 мес. 2016</c:v>
                </c:pt>
              </c:strCache>
            </c:strRef>
          </c:tx>
          <c:spPr>
            <a:solidFill>
              <a:srgbClr val="CC0066"/>
            </a:solidFill>
            <a:ln>
              <a:solidFill>
                <a:srgbClr val="FF825B"/>
              </a:solidFill>
            </a:ln>
          </c:spPr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ПСО № 1 г. Октябрьский</c:v>
                </c:pt>
                <c:pt idx="1">
                  <c:v>ПСО № 2 г. Белорецк</c:v>
                </c:pt>
                <c:pt idx="2">
                  <c:v>ПСО № 3 ГКБ № 18 г. Уфа</c:v>
                </c:pt>
                <c:pt idx="3">
                  <c:v>ПСО № 4 г. Туймазы</c:v>
                </c:pt>
                <c:pt idx="4">
                  <c:v>ПСО № 17 г. Учалы</c:v>
                </c:pt>
                <c:pt idx="5">
                  <c:v>РСЦ № 1 БСМП</c:v>
                </c:pt>
                <c:pt idx="6">
                  <c:v>в зоне РСЦ № 1</c:v>
                </c:pt>
                <c:pt idx="7">
                  <c:v> РБ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36.800000000000011</c:v>
                </c:pt>
                <c:pt idx="1">
                  <c:v>35.800000000000011</c:v>
                </c:pt>
                <c:pt idx="2">
                  <c:v>29.8</c:v>
                </c:pt>
                <c:pt idx="3">
                  <c:v>40.1</c:v>
                </c:pt>
                <c:pt idx="4">
                  <c:v>36.4</c:v>
                </c:pt>
                <c:pt idx="5">
                  <c:v>24.7</c:v>
                </c:pt>
                <c:pt idx="6">
                  <c:v>30.7</c:v>
                </c:pt>
                <c:pt idx="7">
                  <c:v>33.5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12 мес. 2017</c:v>
                </c:pt>
              </c:strCache>
            </c:strRef>
          </c:tx>
          <c:spPr>
            <a:solidFill>
              <a:srgbClr val="FFB7DB"/>
            </a:solidFill>
            <a:ln>
              <a:solidFill>
                <a:srgbClr val="F923F9"/>
              </a:solidFill>
            </a:ln>
          </c:spPr>
          <c:dPt>
            <c:idx val="6"/>
          </c:dPt>
          <c:dLbls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ПСО № 1 г. Октябрьский</c:v>
                </c:pt>
                <c:pt idx="1">
                  <c:v>ПСО № 2 г. Белорецк</c:v>
                </c:pt>
                <c:pt idx="2">
                  <c:v>ПСО № 3 ГКБ № 18 г. Уфа</c:v>
                </c:pt>
                <c:pt idx="3">
                  <c:v>ПСО № 4 г. Туймазы</c:v>
                </c:pt>
                <c:pt idx="4">
                  <c:v>ПСО № 17 г. Учалы</c:v>
                </c:pt>
                <c:pt idx="5">
                  <c:v>РСЦ № 1 БСМП</c:v>
                </c:pt>
                <c:pt idx="6">
                  <c:v>в зоне РСЦ № 1</c:v>
                </c:pt>
                <c:pt idx="7">
                  <c:v> РБ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42.6</c:v>
                </c:pt>
                <c:pt idx="1">
                  <c:v>34.4</c:v>
                </c:pt>
                <c:pt idx="2">
                  <c:v>29.9</c:v>
                </c:pt>
                <c:pt idx="3">
                  <c:v>46.9</c:v>
                </c:pt>
                <c:pt idx="4">
                  <c:v>46.9</c:v>
                </c:pt>
                <c:pt idx="5">
                  <c:v>32.5</c:v>
                </c:pt>
                <c:pt idx="6">
                  <c:v>35.9</c:v>
                </c:pt>
                <c:pt idx="7">
                  <c:v>33.800000000000011</c:v>
                </c:pt>
              </c:numCache>
            </c:numRef>
          </c:val>
        </c:ser>
        <c:dLbls/>
        <c:axId val="132490752"/>
        <c:axId val="132492288"/>
      </c:barChart>
      <c:catAx>
        <c:axId val="132490752"/>
        <c:scaling>
          <c:orientation val="minMax"/>
        </c:scaling>
        <c:axPos val="b"/>
        <c:numFmt formatCode="General" sourceLinked="1"/>
        <c:tickLblPos val="nextTo"/>
        <c:txPr>
          <a:bodyPr rot="0"/>
          <a:lstStyle/>
          <a:p>
            <a:pPr>
              <a:defRPr sz="1200" b="1"/>
            </a:pPr>
            <a:endParaRPr lang="ru-RU"/>
          </a:p>
        </c:txPr>
        <c:crossAx val="132492288"/>
        <c:crosses val="autoZero"/>
        <c:auto val="1"/>
        <c:lblAlgn val="ctr"/>
        <c:lblOffset val="100"/>
      </c:catAx>
      <c:valAx>
        <c:axId val="132492288"/>
        <c:scaling>
          <c:orientation val="minMax"/>
          <c:max val="6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132490752"/>
        <c:crosses val="autoZero"/>
        <c:crossBetween val="between"/>
        <c:majorUnit val="100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56892544836521464"/>
          <c:y val="3.4814008120961484E-2"/>
          <c:w val="0.41965466546224389"/>
          <c:h val="6.8742361959782255E-2"/>
        </c:manualLayout>
      </c:layout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2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101893574923095E-2"/>
          <c:y val="2.6010216264797246E-2"/>
          <c:w val="0.95031474190726084"/>
          <c:h val="0.705689563279933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12 мес. 2016</c:v>
                </c:pt>
              </c:strCache>
            </c:strRef>
          </c:tx>
          <c:spPr>
            <a:solidFill>
              <a:srgbClr val="11D941"/>
            </a:solidFill>
            <a:ln>
              <a:solidFill>
                <a:schemeClr val="accent6">
                  <a:lumMod val="50000"/>
                </a:schemeClr>
              </a:solidFill>
            </a:ln>
          </c:spPr>
          <c:dPt>
            <c:idx val="0"/>
          </c:dPt>
          <c:dLbls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ЦП мониторинга снижения смертности</c:v>
                </c:pt>
                <c:pt idx="1">
                  <c:v>РФ, ноябрь 2017</c:v>
                </c:pt>
                <c:pt idx="2">
                  <c:v>РБ</c:v>
                </c:pt>
                <c:pt idx="3">
                  <c:v>ПСО № 1 г. Октябрьский</c:v>
                </c:pt>
                <c:pt idx="4">
                  <c:v>ПСО № 2 г. Белорецк</c:v>
                </c:pt>
                <c:pt idx="5">
                  <c:v>ПСО № 3 ГКБ № 18 г. Уфа</c:v>
                </c:pt>
                <c:pt idx="6">
                  <c:v>ПСО № 4 г. Туймазы</c:v>
                </c:pt>
                <c:pt idx="7">
                  <c:v>ПСО № 17 г. Учалы</c:v>
                </c:pt>
                <c:pt idx="8">
                  <c:v>ГБУЗ РБ БСМП г Уфа </c:v>
                </c:pt>
                <c:pt idx="9">
                  <c:v>ИТОГО по зоне РСЦ №1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3">
                  <c:v>39.1</c:v>
                </c:pt>
                <c:pt idx="4">
                  <c:v>29.4</c:v>
                </c:pt>
                <c:pt idx="5">
                  <c:v>23.4</c:v>
                </c:pt>
                <c:pt idx="6">
                  <c:v>50.9</c:v>
                </c:pt>
                <c:pt idx="7">
                  <c:v>52.4</c:v>
                </c:pt>
                <c:pt idx="8">
                  <c:v>2.7</c:v>
                </c:pt>
                <c:pt idx="9">
                  <c:v>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12 мес. 2017</c:v>
                </c:pt>
              </c:strCache>
            </c:strRef>
          </c:tx>
          <c:spPr>
            <a:solidFill>
              <a:srgbClr val="A6F8BA"/>
            </a:solidFill>
            <a:ln>
              <a:solidFill>
                <a:srgbClr val="1EEE50"/>
              </a:solidFill>
            </a:ln>
          </c:spPr>
          <c:dPt>
            <c:idx val="0"/>
            <c:spPr>
              <a:solidFill>
                <a:srgbClr val="FF0000"/>
              </a:solidFill>
              <a:ln w="28575">
                <a:solidFill>
                  <a:srgbClr val="FF0066"/>
                </a:solidFill>
              </a:ln>
            </c:spPr>
          </c:dPt>
          <c:dPt>
            <c:idx val="1"/>
            <c:spPr>
              <a:gradFill>
                <a:gsLst>
                  <a:gs pos="27000">
                    <a:sysClr val="window" lastClr="FFFFFF"/>
                  </a:gs>
                  <a:gs pos="41000">
                    <a:srgbClr val="0066FF"/>
                  </a:gs>
                  <a:gs pos="60500">
                    <a:srgbClr val="0066FF"/>
                  </a:gs>
                  <a:gs pos="71000">
                    <a:srgbClr val="FF0000"/>
                  </a:gs>
                </a:gsLst>
                <a:lin ang="5400000" scaled="0"/>
              </a:gradFill>
              <a:ln>
                <a:solidFill>
                  <a:srgbClr val="0066FF"/>
                </a:solidFill>
              </a:ln>
            </c:spPr>
          </c:dPt>
          <c:dPt>
            <c:idx val="2"/>
            <c:spPr>
              <a:gradFill>
                <a:gsLst>
                  <a:gs pos="27000">
                    <a:srgbClr val="0066FF"/>
                  </a:gs>
                  <a:gs pos="41000">
                    <a:sysClr val="window" lastClr="FFFFFF"/>
                  </a:gs>
                  <a:gs pos="60500">
                    <a:sysClr val="window" lastClr="FFFFFF"/>
                  </a:gs>
                  <a:gs pos="71000">
                    <a:srgbClr val="00FF00"/>
                  </a:gs>
                </a:gsLst>
                <a:lin ang="5400000" scaled="0"/>
              </a:gradFill>
              <a:ln>
                <a:solidFill>
                  <a:srgbClr val="0066FF"/>
                </a:solidFill>
              </a:ln>
            </c:spPr>
          </c:dPt>
          <c:dLbls>
            <c:dLbl>
              <c:idx val="0"/>
              <c:spPr>
                <a:ln>
                  <a:solidFill>
                    <a:srgbClr val="FF0000"/>
                  </a:solidFill>
                </a:ln>
              </c:spPr>
              <c:txPr>
                <a:bodyPr/>
                <a:lstStyle/>
                <a:p>
                  <a:pPr>
                    <a:defRPr sz="2400"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</c:dLbl>
            <c:dLbl>
              <c:idx val="1"/>
              <c:spPr>
                <a:ln>
                  <a:solidFill>
                    <a:sysClr val="window" lastClr="FFFFFF"/>
                  </a:solidFill>
                </a:ln>
              </c:spPr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</c:dLbl>
            <c:dLbl>
              <c:idx val="2"/>
              <c:layout>
                <c:manualLayout>
                  <c:x val="2.6623197483751477E-3"/>
                  <c:y val="5.8578971025780059E-3"/>
                </c:manualLayout>
              </c:layout>
              <c:showVal val="1"/>
            </c:dLbl>
            <c:dLbl>
              <c:idx val="4"/>
              <c:layout>
                <c:manualLayout>
                  <c:x val="7.9869592451254409E-3"/>
                  <c:y val="-1.1715794205156014E-2"/>
                </c:manualLayout>
              </c:layout>
              <c:showVal val="1"/>
            </c:dLbl>
            <c:dLbl>
              <c:idx val="5"/>
              <c:layout>
                <c:manualLayout>
                  <c:x val="1.3311598741875735E-2"/>
                  <c:y val="0"/>
                </c:manualLayout>
              </c:layout>
              <c:showVal val="1"/>
            </c:dLbl>
            <c:dLbl>
              <c:idx val="6"/>
              <c:layout>
                <c:manualLayout>
                  <c:x val="1.7305078364438356E-2"/>
                  <c:y val="0"/>
                </c:manualLayout>
              </c:layout>
              <c:showVal val="1"/>
            </c:dLbl>
            <c:dLbl>
              <c:idx val="7"/>
              <c:layout>
                <c:manualLayout>
                  <c:x val="1.064927899350049E-2"/>
                  <c:y val="2.928948551289003E-3"/>
                </c:manualLayout>
              </c:layout>
              <c:showVal val="1"/>
            </c:dLbl>
            <c:dLbl>
              <c:idx val="8"/>
              <c:layout>
                <c:manualLayout>
                  <c:x val="6.6557993709378677E-3"/>
                  <c:y val="-5.3696769797298275E-17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ЦП мониторинга снижения смертности</c:v>
                </c:pt>
                <c:pt idx="1">
                  <c:v>РФ, ноябрь 2017</c:v>
                </c:pt>
                <c:pt idx="2">
                  <c:v>РБ</c:v>
                </c:pt>
                <c:pt idx="3">
                  <c:v>ПСО № 1 г. Октябрьский</c:v>
                </c:pt>
                <c:pt idx="4">
                  <c:v>ПСО № 2 г. Белорецк</c:v>
                </c:pt>
                <c:pt idx="5">
                  <c:v>ПСО № 3 ГКБ № 18 г. Уфа</c:v>
                </c:pt>
                <c:pt idx="6">
                  <c:v>ПСО № 4 г. Туймазы</c:v>
                </c:pt>
                <c:pt idx="7">
                  <c:v>ПСО № 17 г. Учалы</c:v>
                </c:pt>
                <c:pt idx="8">
                  <c:v>ГБУЗ РБ БСМП г Уфа </c:v>
                </c:pt>
                <c:pt idx="9">
                  <c:v>ИТОГО по зоне РСЦ №1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25</c:v>
                </c:pt>
                <c:pt idx="1">
                  <c:v>26.5</c:v>
                </c:pt>
                <c:pt idx="2">
                  <c:v>28.59</c:v>
                </c:pt>
                <c:pt idx="3">
                  <c:v>54.1</c:v>
                </c:pt>
                <c:pt idx="4">
                  <c:v>37.700000000000003</c:v>
                </c:pt>
                <c:pt idx="5">
                  <c:v>25.3</c:v>
                </c:pt>
                <c:pt idx="6">
                  <c:v>51.2</c:v>
                </c:pt>
                <c:pt idx="7">
                  <c:v>66.7</c:v>
                </c:pt>
                <c:pt idx="8">
                  <c:v>2.1</c:v>
                </c:pt>
                <c:pt idx="9">
                  <c:v>23.9</c:v>
                </c:pt>
              </c:numCache>
            </c:numRef>
          </c:val>
        </c:ser>
        <c:dLbls/>
        <c:axId val="134175360"/>
        <c:axId val="134301184"/>
      </c:barChart>
      <c:catAx>
        <c:axId val="134175360"/>
        <c:scaling>
          <c:orientation val="minMax"/>
        </c:scaling>
        <c:axPos val="b"/>
        <c:numFmt formatCode="General" sourceLinked="1"/>
        <c:tickLblPos val="nextTo"/>
        <c:txPr>
          <a:bodyPr rot="0"/>
          <a:lstStyle/>
          <a:p>
            <a:pPr>
              <a:defRPr sz="1200" b="1"/>
            </a:pPr>
            <a:endParaRPr lang="ru-RU"/>
          </a:p>
        </c:txPr>
        <c:crossAx val="134301184"/>
        <c:crosses val="autoZero"/>
        <c:auto val="1"/>
        <c:lblAlgn val="ctr"/>
        <c:lblOffset val="100"/>
      </c:catAx>
      <c:valAx>
        <c:axId val="134301184"/>
        <c:scaling>
          <c:orientation val="minMax"/>
          <c:max val="75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34175360"/>
        <c:crosses val="autoZero"/>
        <c:crossBetween val="between"/>
        <c:majorUnit val="100"/>
        <c:minorUnit val="5"/>
      </c:valAx>
    </c:plotArea>
    <c:legend>
      <c:legendPos val="t"/>
      <c:legendEntry>
        <c:idx val="0"/>
        <c:txPr>
          <a:bodyPr/>
          <a:lstStyle/>
          <a:p>
            <a:pPr>
              <a:defRPr sz="16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/>
            </a:pPr>
            <a:endParaRPr lang="ru-RU"/>
          </a:p>
        </c:txPr>
      </c:legendEntry>
      <c:layout>
        <c:manualLayout>
          <c:xMode val="edge"/>
          <c:yMode val="edge"/>
          <c:x val="4.9694399233922736E-2"/>
          <c:y val="3.7630300733828462E-2"/>
          <c:w val="0.32754677087866629"/>
          <c:h val="7.4203873730491074E-2"/>
        </c:manualLayout>
      </c:layout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9.3262298341120028E-2"/>
          <c:y val="0.19329085386176606"/>
          <c:w val="0.88697503396308919"/>
          <c:h val="0.6885132681734548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Коронарографии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1.032731255981304E-2"/>
                  <c:y val="-1.29955072742595E-2"/>
                </c:manualLayout>
              </c:layout>
              <c:showVal val="1"/>
            </c:dLbl>
            <c:dLbl>
              <c:idx val="1"/>
              <c:layout>
                <c:manualLayout>
                  <c:x val="-3.0941981105413246E-3"/>
                  <c:y val="-2.4091835324530301E-2"/>
                </c:manualLayout>
              </c:layout>
              <c:showVal val="1"/>
            </c:dLbl>
            <c:dLbl>
              <c:idx val="2"/>
              <c:layout>
                <c:manualLayout>
                  <c:x val="6.1883962210826492E-3"/>
                  <c:y val="8.6033801122368525E-3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12 мес. 2016г.</c:v>
                </c:pt>
                <c:pt idx="1">
                  <c:v>12 мес. 2017г.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1825</c:v>
                </c:pt>
                <c:pt idx="1">
                  <c:v>1739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т.ч. больным из ПСО</c:v>
                </c:pt>
              </c:strCache>
            </c:strRef>
          </c:tx>
          <c:spPr>
            <a:solidFill>
              <a:srgbClr val="CCFF33"/>
            </a:solidFill>
          </c:spPr>
          <c:dLbls>
            <c:dLbl>
              <c:idx val="0"/>
              <c:layout>
                <c:manualLayout>
                  <c:x val="2.886748848628827E-2"/>
                  <c:y val="-3.0913089641737778E-3"/>
                </c:manualLayout>
              </c:layout>
              <c:showVal val="1"/>
            </c:dLbl>
            <c:dLbl>
              <c:idx val="1"/>
              <c:layout>
                <c:manualLayout>
                  <c:x val="4.6412971658119875E-2"/>
                  <c:y val="-1.4102760414325099E-2"/>
                </c:manualLayout>
              </c:layout>
              <c:showVal val="1"/>
            </c:dLbl>
            <c:dLbl>
              <c:idx val="2"/>
              <c:layout>
                <c:manualLayout>
                  <c:x val="3.4036179215954684E-2"/>
                  <c:y val="-2.1068952377034044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 i="1" u="sng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12 мес. 2016г.</c:v>
                </c:pt>
                <c:pt idx="1">
                  <c:v>12 мес. 2017г.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1012</c:v>
                </c:pt>
                <c:pt idx="1">
                  <c:v>1095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12 мес. 2016г.</c:v>
                </c:pt>
                <c:pt idx="1">
                  <c:v>12 мес. 2017г.</c:v>
                </c:pt>
              </c:strCache>
            </c:strRef>
          </c:cat>
          <c:val>
            <c:numRef>
              <c:f>Лист1!$D$2:$D$3</c:f>
            </c:numRef>
          </c:val>
        </c:ser>
        <c:dLbls/>
        <c:shape val="cylinder"/>
        <c:axId val="140161792"/>
        <c:axId val="140163328"/>
        <c:axId val="0"/>
      </c:bar3DChart>
      <c:catAx>
        <c:axId val="140161792"/>
        <c:scaling>
          <c:orientation val="minMax"/>
        </c:scaling>
        <c:axPos val="b"/>
        <c:numFmt formatCode="General" sourceLinked="1"/>
        <c:tickLblPos val="nextTo"/>
        <c:txPr>
          <a:bodyPr rot="0"/>
          <a:lstStyle/>
          <a:p>
            <a:pPr>
              <a:defRPr sz="1400" b="1"/>
            </a:pPr>
            <a:endParaRPr lang="ru-RU"/>
          </a:p>
        </c:txPr>
        <c:crossAx val="140163328"/>
        <c:crosses val="autoZero"/>
        <c:auto val="1"/>
        <c:lblAlgn val="ctr"/>
        <c:lblOffset val="100"/>
      </c:catAx>
      <c:valAx>
        <c:axId val="140163328"/>
        <c:scaling>
          <c:orientation val="minMax"/>
          <c:max val="20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40161792"/>
        <c:crosses val="autoZero"/>
        <c:crossBetween val="between"/>
        <c:majorUnit val="20000"/>
      </c:valAx>
    </c:plotArea>
    <c:legend>
      <c:legendPos val="r"/>
      <c:legendEntry>
        <c:idx val="1"/>
        <c:txPr>
          <a:bodyPr/>
          <a:lstStyle/>
          <a:p>
            <a:pPr>
              <a:defRPr sz="1600" b="1" i="1" u="sng"/>
            </a:pPr>
            <a:endParaRPr lang="ru-RU"/>
          </a:p>
        </c:txPr>
      </c:legendEntry>
      <c:layout>
        <c:manualLayout>
          <c:xMode val="edge"/>
          <c:yMode val="edge"/>
          <c:x val="5.8644312425325057E-2"/>
          <c:y val="1.0354540552404727E-3"/>
          <c:w val="0.72166762172624088"/>
          <c:h val="0.17109616546670972"/>
        </c:manualLayout>
      </c:layout>
      <c:spPr>
        <a:ln>
          <a:noFill/>
        </a:ln>
      </c:spPr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7.2690238425238834E-2"/>
          <c:y val="0.22324429230085546"/>
          <c:w val="0.9273097615747613"/>
          <c:h val="0.6556049327852462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Стентирование КА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</c:spPr>
          <c:dLbls>
            <c:dLbl>
              <c:idx val="0"/>
              <c:layout>
                <c:manualLayout>
                  <c:x val="1.7187511775188794E-2"/>
                  <c:y val="-3.8423161315409404E-2"/>
                </c:manualLayout>
              </c:layout>
              <c:showVal val="1"/>
            </c:dLbl>
            <c:dLbl>
              <c:idx val="1"/>
              <c:layout>
                <c:manualLayout>
                  <c:x val="2.6722291171117147E-2"/>
                  <c:y val="-2.5965517720253312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12 мес. 2016г.</c:v>
                </c:pt>
                <c:pt idx="1">
                  <c:v>12 мес. 2017г.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623</c:v>
                </c:pt>
                <c:pt idx="1">
                  <c:v>636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т.ч. больным из ПСО</c:v>
                </c:pt>
              </c:strCache>
            </c:strRef>
          </c:tx>
          <c:spPr>
            <a:solidFill>
              <a:srgbClr val="CCFF33"/>
            </a:solidFill>
          </c:spPr>
          <c:dLbls>
            <c:dLbl>
              <c:idx val="0"/>
              <c:layout>
                <c:manualLayout>
                  <c:x val="3.71153423395136E-2"/>
                  <c:y val="-4.0312981097338635E-2"/>
                </c:manualLayout>
              </c:layout>
              <c:showVal val="1"/>
            </c:dLbl>
            <c:dLbl>
              <c:idx val="1"/>
              <c:layout>
                <c:manualLayout>
                  <c:x val="2.0272332448374269E-2"/>
                  <c:y val="-2.7435223246799798E-2"/>
                </c:manualLayout>
              </c:layout>
              <c:showVal val="1"/>
            </c:dLbl>
            <c:dLbl>
              <c:idx val="2"/>
              <c:layout>
                <c:manualLayout>
                  <c:x val="2.266785816703297E-2"/>
                  <c:y val="-3.9683090767692476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 i="1" u="sng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12 мес. 2016г.</c:v>
                </c:pt>
                <c:pt idx="1">
                  <c:v>12 мес. 2017г.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270</c:v>
                </c:pt>
                <c:pt idx="1">
                  <c:v>322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12 мес. 2016г.</c:v>
                </c:pt>
                <c:pt idx="1">
                  <c:v>12 мес. 2017г.</c:v>
                </c:pt>
              </c:strCache>
            </c:strRef>
          </c:cat>
          <c:val>
            <c:numRef>
              <c:f>Лист1!$D$2:$D$3</c:f>
            </c:numRef>
          </c:val>
        </c:ser>
        <c:dLbls/>
        <c:shape val="cylinder"/>
        <c:axId val="141321344"/>
        <c:axId val="141322880"/>
        <c:axId val="0"/>
      </c:bar3DChart>
      <c:catAx>
        <c:axId val="1413213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41322880"/>
        <c:crosses val="autoZero"/>
        <c:auto val="1"/>
        <c:lblAlgn val="ctr"/>
        <c:lblOffset val="100"/>
      </c:catAx>
      <c:valAx>
        <c:axId val="141322880"/>
        <c:scaling>
          <c:orientation val="minMax"/>
          <c:max val="75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41321344"/>
        <c:crosses val="autoZero"/>
        <c:crossBetween val="between"/>
        <c:majorUnit val="800"/>
      </c:valAx>
    </c:plotArea>
    <c:legend>
      <c:legendPos val="b"/>
      <c:legendEntry>
        <c:idx val="1"/>
        <c:txPr>
          <a:bodyPr/>
          <a:lstStyle/>
          <a:p>
            <a:pPr>
              <a:defRPr sz="1600" b="1" i="1" u="sng"/>
            </a:pPr>
            <a:endParaRPr lang="ru-RU"/>
          </a:p>
        </c:txPr>
      </c:legendEntry>
      <c:layout>
        <c:manualLayout>
          <c:xMode val="edge"/>
          <c:yMode val="edge"/>
          <c:x val="0.12593254537240536"/>
          <c:y val="3.4872668468935611E-3"/>
          <c:w val="0.60205315662319936"/>
          <c:h val="0.1705105682701922"/>
        </c:manualLayout>
      </c:layout>
      <c:spPr>
        <a:ln>
          <a:noFill/>
        </a:ln>
      </c:spPr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4.9089716056366098E-2"/>
          <c:y val="0.17712482404462737"/>
          <c:w val="0.94350951501383562"/>
          <c:h val="0.708296674291747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Балонная ангиопластика</c:v>
                </c:pt>
              </c:strCache>
            </c:strRef>
          </c:tx>
          <c:spPr>
            <a:solidFill>
              <a:srgbClr val="9900FF"/>
            </a:solidFill>
          </c:spPr>
          <c:dLbls>
            <c:dLbl>
              <c:idx val="0"/>
              <c:layout>
                <c:manualLayout>
                  <c:x val="1.5755857978953031E-2"/>
                  <c:y val="-3.1502202700589128E-2"/>
                </c:manualLayout>
              </c:layout>
              <c:showVal val="1"/>
            </c:dLbl>
            <c:dLbl>
              <c:idx val="1"/>
              <c:layout>
                <c:manualLayout>
                  <c:x val="1.7975556074534865E-2"/>
                  <c:y val="-1.8517022053073352E-2"/>
                </c:manualLayout>
              </c:layout>
              <c:showVal val="1"/>
            </c:dLbl>
            <c:dLbl>
              <c:idx val="2"/>
              <c:layout>
                <c:manualLayout>
                  <c:x val="2.9210278621119166E-2"/>
                  <c:y val="-2.0691048433345502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12 мес. 2016г.</c:v>
                </c:pt>
                <c:pt idx="1">
                  <c:v>12 мес. 2017г.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196</c:v>
                </c:pt>
                <c:pt idx="1">
                  <c:v>215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т.ч. больным из ПСО</c:v>
                </c:pt>
              </c:strCache>
            </c:strRef>
          </c:tx>
          <c:spPr>
            <a:solidFill>
              <a:srgbClr val="CCFF33"/>
            </a:solidFill>
          </c:spPr>
          <c:dLbls>
            <c:dLbl>
              <c:idx val="0"/>
              <c:layout>
                <c:manualLayout>
                  <c:x val="2.1386665534348169E-2"/>
                  <c:y val="-2.7985006704812323E-2"/>
                </c:manualLayout>
              </c:layout>
              <c:showVal val="1"/>
            </c:dLbl>
            <c:dLbl>
              <c:idx val="1"/>
              <c:layout>
                <c:manualLayout>
                  <c:x val="1.7975556074534865E-2"/>
                  <c:y val="-1.8517347896355844E-2"/>
                </c:manualLayout>
              </c:layout>
              <c:showVal val="1"/>
            </c:dLbl>
            <c:dLbl>
              <c:idx val="2"/>
              <c:layout>
                <c:manualLayout>
                  <c:x val="2.4669467978642071E-2"/>
                  <c:y val="-2.4829258120014602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 i="1" u="sng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12 мес. 2016г.</c:v>
                </c:pt>
                <c:pt idx="1">
                  <c:v>12 мес. 2017г.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77</c:v>
                </c:pt>
                <c:pt idx="1">
                  <c:v>94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12 мес. 2016г.</c:v>
                </c:pt>
                <c:pt idx="1">
                  <c:v>12 мес. 2017г.</c:v>
                </c:pt>
              </c:strCache>
            </c:strRef>
          </c:cat>
          <c:val>
            <c:numRef>
              <c:f>Лист1!$D$2:$D$3</c:f>
            </c:numRef>
          </c:val>
        </c:ser>
        <c:dLbls/>
        <c:shape val="cylinder"/>
        <c:axId val="141100544"/>
        <c:axId val="141102080"/>
        <c:axId val="0"/>
      </c:bar3DChart>
      <c:catAx>
        <c:axId val="1411005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41102080"/>
        <c:crosses val="autoZero"/>
        <c:auto val="1"/>
        <c:lblAlgn val="ctr"/>
        <c:lblOffset val="100"/>
      </c:catAx>
      <c:valAx>
        <c:axId val="141102080"/>
        <c:scaling>
          <c:orientation val="minMax"/>
          <c:max val="27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41100544"/>
        <c:crosses val="autoZero"/>
        <c:crossBetween val="between"/>
        <c:majorUnit val="2000"/>
      </c:valAx>
    </c:plotArea>
    <c:legend>
      <c:legendPos val="t"/>
      <c:legendEntry>
        <c:idx val="1"/>
        <c:txPr>
          <a:bodyPr/>
          <a:lstStyle/>
          <a:p>
            <a:pPr>
              <a:defRPr sz="1600" b="1" i="1" u="sng"/>
            </a:pPr>
            <a:endParaRPr lang="ru-RU"/>
          </a:p>
        </c:txPr>
      </c:legendEntry>
      <c:layout>
        <c:manualLayout>
          <c:xMode val="edge"/>
          <c:yMode val="edge"/>
          <c:x val="0.1235819480124272"/>
          <c:y val="7.4487774360043807E-2"/>
          <c:w val="0.56399432804758265"/>
          <c:h val="0.18212423752671919"/>
        </c:manualLayout>
      </c:layout>
      <c:spPr>
        <a:ln>
          <a:noFill/>
        </a:ln>
      </c:spPr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10"/>
      <c:rotY val="10"/>
      <c:rAngAx val="1"/>
    </c:view3D>
    <c:plotArea>
      <c:layout>
        <c:manualLayout>
          <c:layoutTarget val="inner"/>
          <c:xMode val="edge"/>
          <c:yMode val="edge"/>
          <c:x val="8.380098688221635E-2"/>
          <c:y val="0.13728957016471852"/>
          <c:w val="0.91619901311778373"/>
          <c:h val="0.690115937410463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12 мес. 2016г.</c:v>
                </c:pt>
              </c:strCache>
            </c:strRef>
          </c:tx>
          <c:spPr>
            <a:solidFill>
              <a:srgbClr val="666699">
                <a:tint val="66000"/>
                <a:satMod val="160000"/>
              </a:srgbClr>
            </a:solidFill>
          </c:spPr>
          <c:dLbls>
            <c:dLbl>
              <c:idx val="0"/>
              <c:layout>
                <c:manualLayout>
                  <c:x val="0"/>
                  <c:y val="-5.5695565989743831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Аспирация тромба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12 мес. 2017г.</c:v>
                </c:pt>
              </c:strCache>
            </c:strRef>
          </c:tx>
          <c:spPr>
            <a:solidFill>
              <a:srgbClr val="4C4CC4"/>
            </a:solidFill>
            <a:ln>
              <a:noFill/>
            </a:ln>
          </c:spPr>
          <c:dLbls>
            <c:dLbl>
              <c:idx val="0"/>
              <c:layout>
                <c:manualLayout>
                  <c:x val="3.2660980055713981E-2"/>
                  <c:y val="-3.2489080160683907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Аспирация тромба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94</c:v>
                </c:pt>
              </c:numCache>
            </c:numRef>
          </c:val>
        </c:ser>
        <c:dLbls/>
        <c:shape val="cylinder"/>
        <c:axId val="141157120"/>
        <c:axId val="141158656"/>
        <c:axId val="0"/>
      </c:bar3DChart>
      <c:catAx>
        <c:axId val="141157120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 i="1">
                <a:solidFill>
                  <a:srgbClr val="4C4CC4"/>
                </a:solidFill>
              </a:defRPr>
            </a:pPr>
            <a:endParaRPr lang="ru-RU"/>
          </a:p>
        </c:txPr>
        <c:crossAx val="141158656"/>
        <c:crosses val="autoZero"/>
        <c:auto val="1"/>
        <c:lblAlgn val="ctr"/>
        <c:lblOffset val="100"/>
      </c:catAx>
      <c:valAx>
        <c:axId val="141158656"/>
        <c:scaling>
          <c:orientation val="minMax"/>
          <c:max val="11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41157120"/>
        <c:crosses val="autoZero"/>
        <c:crossBetween val="between"/>
        <c:majorUnit val="70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12423397917521574"/>
          <c:y val="0.800162920494214"/>
          <c:w val="0.74372820910988391"/>
          <c:h val="0.11490426502318456"/>
        </c:manualLayout>
      </c:layout>
      <c:txPr>
        <a:bodyPr/>
        <a:lstStyle/>
        <a:p>
          <a:pPr>
            <a:defRPr sz="10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40"/>
      <c:perspective val="20"/>
    </c:view3D>
    <c:plotArea>
      <c:layout>
        <c:manualLayout>
          <c:layoutTarget val="inner"/>
          <c:xMode val="edge"/>
          <c:yMode val="edge"/>
          <c:x val="6.0437923731525914E-2"/>
          <c:y val="8.7505709242182997E-2"/>
          <c:w val="0.93843739584490427"/>
          <c:h val="0.811725567907420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коронарография</c:v>
                </c:pt>
              </c:strCache>
            </c:strRef>
          </c:tx>
          <c:explosion val="6"/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00FF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F79646">
                  <a:lumMod val="75000"/>
                </a:srgbClr>
              </a:solidFill>
            </c:spPr>
          </c:dPt>
          <c:dPt>
            <c:idx val="5"/>
            <c:spPr>
              <a:solidFill>
                <a:srgbClr val="666699"/>
              </a:solidFill>
            </c:spPr>
          </c:dPt>
          <c:dLbls>
            <c:dLbl>
              <c:idx val="0"/>
              <c:layout>
                <c:manualLayout>
                  <c:x val="-0.16179045830216598"/>
                  <c:y val="7.0547408312656629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1"/>
              <c:layout>
                <c:manualLayout>
                  <c:x val="-0.1300583736756532"/>
                  <c:y val="-0.1546229431297757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2"/>
              <c:layout>
                <c:manualLayout>
                  <c:x val="-0.12955062740156439"/>
                  <c:y val="-0.26107500401189987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3"/>
              <c:layout>
                <c:manualLayout>
                  <c:x val="0.12826331570890614"/>
                  <c:y val="-0.24493235319532405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CatName val="1"/>
              <c:showPercent val="1"/>
            </c:dLbl>
            <c:dLbl>
              <c:idx val="4"/>
              <c:layout>
                <c:manualLayout>
                  <c:x val="-1.4313941281578115E-2"/>
                  <c:y val="-6.288159340320211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5"/>
              <c:layout>
                <c:manualLayout>
                  <c:x val="0.10837296695739962"/>
                  <c:y val="0.15859256378920861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г. Октябрьский</c:v>
                </c:pt>
                <c:pt idx="1">
                  <c:v>г. Белорецк</c:v>
                </c:pt>
                <c:pt idx="2">
                  <c:v>ГКБ № 18</c:v>
                </c:pt>
                <c:pt idx="3">
                  <c:v>г. Туймазы</c:v>
                </c:pt>
                <c:pt idx="4">
                  <c:v>г. Учалы</c:v>
                </c:pt>
                <c:pt idx="5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256</c:v>
                </c:pt>
                <c:pt idx="1">
                  <c:v>136</c:v>
                </c:pt>
                <c:pt idx="2">
                  <c:v>358</c:v>
                </c:pt>
                <c:pt idx="3">
                  <c:v>269</c:v>
                </c:pt>
                <c:pt idx="4">
                  <c:v>42</c:v>
                </c:pt>
                <c:pt idx="5">
                  <c:v>678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90"/>
      <c:perspective val="20"/>
    </c:view3D>
    <c:plotArea>
      <c:layout>
        <c:manualLayout>
          <c:layoutTarget val="inner"/>
          <c:xMode val="edge"/>
          <c:yMode val="edge"/>
          <c:x val="0.1391258386604084"/>
          <c:y val="0.22868883636541154"/>
          <c:w val="0.84671332277182054"/>
          <c:h val="0.730042745386793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стентирования</c:v>
                </c:pt>
              </c:strCache>
            </c:strRef>
          </c:tx>
          <c:explosion val="6"/>
          <c:dPt>
            <c:idx val="0"/>
            <c:spPr>
              <a:solidFill>
                <a:srgbClr val="00FFCC"/>
              </a:solidFill>
            </c:spPr>
          </c:dPt>
          <c:dPt>
            <c:idx val="1"/>
            <c:spPr>
              <a:solidFill>
                <a:srgbClr val="CC00CC"/>
              </a:solidFill>
            </c:spPr>
          </c:dPt>
          <c:dPt>
            <c:idx val="2"/>
            <c:spPr>
              <a:solidFill>
                <a:srgbClr val="00FFFF"/>
              </a:solidFill>
            </c:spPr>
          </c:dPt>
          <c:dPt>
            <c:idx val="3"/>
            <c:spPr>
              <a:solidFill>
                <a:srgbClr val="FFC000"/>
              </a:solidFill>
            </c:spPr>
          </c:dPt>
          <c:dPt>
            <c:idx val="4"/>
            <c:spPr>
              <a:solidFill>
                <a:srgbClr val="AD5BFF"/>
              </a:solidFill>
            </c:spPr>
          </c:dPt>
          <c:dPt>
            <c:idx val="5"/>
            <c:spPr>
              <a:solidFill>
                <a:srgbClr val="CACADC"/>
              </a:solidFill>
            </c:spPr>
          </c:dPt>
          <c:dLbls>
            <c:dLbl>
              <c:idx val="0"/>
              <c:layout>
                <c:manualLayout>
                  <c:x val="-0.11509483050389689"/>
                  <c:y val="-0.15377457122400487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1"/>
              <c:layout>
                <c:manualLayout>
                  <c:x val="-0.1164160199240479"/>
                  <c:y val="-0.21513906743255121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2"/>
              <c:layout>
                <c:manualLayout>
                  <c:x val="2.3698427489716681E-2"/>
                  <c:y val="-0.1872843915774401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3"/>
              <c:layout>
                <c:manualLayout>
                  <c:x val="0.1500538992049639"/>
                  <c:y val="-0.196009922055521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CatName val="1"/>
              <c:showPercent val="1"/>
            </c:dLbl>
            <c:dLbl>
              <c:idx val="4"/>
              <c:layout>
                <c:manualLayout>
                  <c:x val="-2.0822237525485027E-2"/>
                  <c:y val="-6.8441944381163203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5"/>
              <c:layout>
                <c:manualLayout>
                  <c:x val="2.0882516955873119E-3"/>
                  <c:y val="0.15358555403788879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г. Октябрьский</c:v>
                </c:pt>
                <c:pt idx="1">
                  <c:v>г. Белорецк</c:v>
                </c:pt>
                <c:pt idx="2">
                  <c:v>ГКБ № 18</c:v>
                </c:pt>
                <c:pt idx="3">
                  <c:v>г. Туймазы</c:v>
                </c:pt>
                <c:pt idx="4">
                  <c:v>г. Учалы</c:v>
                </c:pt>
                <c:pt idx="5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66</c:v>
                </c:pt>
                <c:pt idx="1">
                  <c:v>52</c:v>
                </c:pt>
                <c:pt idx="2">
                  <c:v>94</c:v>
                </c:pt>
                <c:pt idx="3">
                  <c:v>81</c:v>
                </c:pt>
                <c:pt idx="4">
                  <c:v>17</c:v>
                </c:pt>
                <c:pt idx="5">
                  <c:v>326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</a:defRPr>
            </a:pPr>
            <a:r>
              <a:rPr lang="ru-RU" sz="2400" dirty="0" smtClean="0">
                <a:solidFill>
                  <a:schemeClr val="bg1"/>
                </a:solidFill>
              </a:rPr>
              <a:t>ОНМК</a:t>
            </a:r>
            <a:endParaRPr lang="ru-RU" sz="24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1.3461882949876774E-2"/>
          <c:y val="1.2906484390521764E-2"/>
        </c:manualLayout>
      </c:layout>
      <c:overlay val="1"/>
      <c:spPr>
        <a:solidFill>
          <a:srgbClr val="FF05B2"/>
        </a:solidFill>
        <a:ln>
          <a:solidFill>
            <a:srgbClr val="FF00FF"/>
          </a:solidFill>
        </a:ln>
      </c:spPr>
    </c:title>
    <c:view3D>
      <c:rotX val="10"/>
      <c:rotY val="10"/>
      <c:rAngAx val="1"/>
    </c:view3D>
    <c:plotArea>
      <c:layout>
        <c:manualLayout>
          <c:layoutTarget val="inner"/>
          <c:xMode val="edge"/>
          <c:yMode val="edge"/>
          <c:x val="8.7202669912682829E-2"/>
          <c:y val="3.9381037528906211E-2"/>
          <c:w val="0.9385933131209786"/>
          <c:h val="0.8072467369206245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CCFFCC"/>
            </a:solidFill>
            <a:ln>
              <a:noFill/>
            </a:ln>
          </c:spPr>
          <c:dPt>
            <c:idx val="0"/>
            <c:spPr>
              <a:solidFill>
                <a:srgbClr val="0DFF7A"/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2.5099768548607706E-2"/>
                  <c:y val="-6.3161997212402635E-2"/>
                </c:manualLayout>
              </c:layout>
              <c:showVal val="1"/>
            </c:dLbl>
            <c:dLbl>
              <c:idx val="1"/>
              <c:layout>
                <c:manualLayout>
                  <c:x val="2.5560767000123987E-3"/>
                  <c:y val="-1.9434472162796604E-2"/>
                </c:manualLayout>
              </c:layout>
              <c:showVal val="1"/>
            </c:dLbl>
            <c:dLbl>
              <c:idx val="12"/>
              <c:spPr>
                <a:ln>
                  <a:solidFill>
                    <a:srgbClr val="FF0000"/>
                  </a:solidFill>
                </a:ln>
              </c:spPr>
              <c:txPr>
                <a:bodyPr/>
                <a:lstStyle/>
                <a:p>
                  <a:pPr>
                    <a:defRPr sz="1600"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ОНМК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59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666699"/>
            </a:solidFill>
          </c:spPr>
          <c:dPt>
            <c:idx val="0"/>
          </c:dPt>
          <c:dLbls>
            <c:dLbl>
              <c:idx val="0"/>
              <c:layout>
                <c:manualLayout>
                  <c:x val="2.5560767000123986E-2"/>
                  <c:y val="-3.8868944325593208E-2"/>
                </c:manualLayout>
              </c:layout>
              <c:showVal val="1"/>
            </c:dLbl>
            <c:dLbl>
              <c:idx val="1"/>
              <c:layout>
                <c:manualLayout>
                  <c:x val="1.5336460200074295E-2"/>
                  <c:y val="-4.8586180406991518E-3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ОНМК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53</c:v>
                </c:pt>
              </c:numCache>
            </c:numRef>
          </c:val>
        </c:ser>
        <c:dLbls/>
        <c:shape val="box"/>
        <c:axId val="118881664"/>
        <c:axId val="119288960"/>
        <c:axId val="0"/>
      </c:bar3DChart>
      <c:catAx>
        <c:axId val="118881664"/>
        <c:scaling>
          <c:orientation val="minMax"/>
        </c:scaling>
        <c:axPos val="b"/>
        <c:numFmt formatCode="General" sourceLinked="1"/>
        <c:majorTickMark val="cross"/>
        <c:tickLblPos val="nextTo"/>
        <c:txPr>
          <a:bodyPr rot="0"/>
          <a:lstStyle/>
          <a:p>
            <a:pPr>
              <a:defRPr sz="2000" b="1">
                <a:solidFill>
                  <a:schemeClr val="tx1"/>
                </a:solidFill>
              </a:defRPr>
            </a:pPr>
            <a:endParaRPr lang="ru-RU"/>
          </a:p>
        </c:txPr>
        <c:crossAx val="119288960"/>
        <c:crosses val="autoZero"/>
        <c:lblAlgn val="ctr"/>
        <c:lblOffset val="100"/>
        <c:tickLblSkip val="1"/>
      </c:catAx>
      <c:valAx>
        <c:axId val="119288960"/>
        <c:scaling>
          <c:orientation val="minMax"/>
          <c:max val="70"/>
          <c:min val="40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18881664"/>
        <c:crosses val="autoZero"/>
        <c:crossBetween val="between"/>
        <c:majorUnit val="3665"/>
        <c:minorUnit val="10"/>
      </c:valAx>
      <c:spPr>
        <a:ln>
          <a:noFill/>
        </a:ln>
      </c:spPr>
    </c:plotArea>
    <c:plotVisOnly val="1"/>
    <c:dispBlanksAs val="gap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3741941586070025"/>
          <c:y val="0.13806569253738654"/>
        </c:manualLayout>
      </c:layout>
      <c:txPr>
        <a:bodyPr/>
        <a:lstStyle/>
        <a:p>
          <a:pPr>
            <a:defRPr>
              <a:solidFill>
                <a:srgbClr val="3333FF"/>
              </a:solidFill>
            </a:defRPr>
          </a:pPr>
          <a:endParaRPr lang="ru-RU"/>
        </a:p>
      </c:txPr>
    </c:title>
    <c:view3D>
      <c:rAngAx val="1"/>
    </c:view3D>
    <c:plotArea>
      <c:layout>
        <c:manualLayout>
          <c:layoutTarget val="inner"/>
          <c:xMode val="edge"/>
          <c:yMode val="edge"/>
          <c:x val="7.7814927470521322E-2"/>
          <c:y val="4.0035367256528877E-2"/>
          <c:w val="0.90660178148373904"/>
          <c:h val="0.7646817928537383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 БСМП</c:v>
                </c:pt>
              </c:strCache>
            </c:strRef>
          </c:tx>
          <c:spPr>
            <a:solidFill>
              <a:srgbClr val="3333FF"/>
            </a:solidFill>
          </c:spPr>
          <c:dPt>
            <c:idx val="0"/>
            <c:spPr>
              <a:solidFill>
                <a:srgbClr val="00FFFF"/>
              </a:solidFill>
            </c:spPr>
          </c:dPt>
          <c:dLbls>
            <c:spPr>
              <a:noFill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1222</c:v>
                </c:pt>
                <c:pt idx="1">
                  <c:v>1233</c:v>
                </c:pt>
                <c:pt idx="2">
                  <c:v>1276</c:v>
                </c:pt>
                <c:pt idx="3">
                  <c:v>1301</c:v>
                </c:pt>
                <c:pt idx="4">
                  <c:v>1480</c:v>
                </c:pt>
                <c:pt idx="5">
                  <c:v>1516</c:v>
                </c:pt>
                <c:pt idx="6">
                  <c:v>1515</c:v>
                </c:pt>
                <c:pt idx="7">
                  <c:v>1442</c:v>
                </c:pt>
                <c:pt idx="8">
                  <c:v>1221</c:v>
                </c:pt>
                <c:pt idx="9">
                  <c:v>1352</c:v>
                </c:pt>
              </c:numCache>
            </c:numRef>
          </c:val>
        </c:ser>
        <c:dLbls/>
        <c:shape val="cylinder"/>
        <c:axId val="126707584"/>
        <c:axId val="126709120"/>
        <c:axId val="0"/>
      </c:bar3DChart>
      <c:catAx>
        <c:axId val="1267075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ru-RU"/>
          </a:p>
        </c:txPr>
        <c:crossAx val="126709120"/>
        <c:crosses val="autoZero"/>
        <c:auto val="1"/>
        <c:lblAlgn val="ctr"/>
        <c:lblOffset val="100"/>
      </c:catAx>
      <c:valAx>
        <c:axId val="126709120"/>
        <c:scaling>
          <c:orientation val="minMax"/>
          <c:max val="1650"/>
          <c:min val="10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26707584"/>
        <c:crosses val="autoZero"/>
        <c:crossBetween val="between"/>
        <c:maj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9.0940416342628602E-2"/>
          <c:y val="1.3320420799435026E-2"/>
        </c:manualLayout>
      </c:layout>
      <c:txPr>
        <a:bodyPr/>
        <a:lstStyle/>
        <a:p>
          <a:pPr>
            <a:defRPr>
              <a:solidFill>
                <a:srgbClr val="FF5050"/>
              </a:solidFill>
            </a:defRPr>
          </a:pPr>
          <a:endParaRPr lang="ru-RU"/>
        </a:p>
      </c:txPr>
    </c:title>
    <c:view3D>
      <c:rAngAx val="1"/>
    </c:view3D>
    <c:plotArea>
      <c:layout>
        <c:manualLayout>
          <c:layoutTarget val="inner"/>
          <c:xMode val="edge"/>
          <c:yMode val="edge"/>
          <c:x val="0.10115658445357927"/>
          <c:y val="0.10904949532736417"/>
          <c:w val="0.88276811835721958"/>
          <c:h val="0.7359822674083216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 зоне РСЦ № 1</c:v>
                </c:pt>
              </c:strCache>
            </c:strRef>
          </c:tx>
          <c:spPr>
            <a:solidFill>
              <a:srgbClr val="FF7C80"/>
            </a:solidFill>
          </c:spPr>
          <c:dLbls>
            <c:spPr>
              <a:noFill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1817</c:v>
                </c:pt>
                <c:pt idx="1">
                  <c:v>3747</c:v>
                </c:pt>
                <c:pt idx="2">
                  <c:v>3885</c:v>
                </c:pt>
                <c:pt idx="3">
                  <c:v>4916</c:v>
                </c:pt>
                <c:pt idx="4">
                  <c:v>5171</c:v>
                </c:pt>
                <c:pt idx="5">
                  <c:v>5191</c:v>
                </c:pt>
                <c:pt idx="6">
                  <c:v>5506</c:v>
                </c:pt>
                <c:pt idx="7">
                  <c:v>5276</c:v>
                </c:pt>
                <c:pt idx="8">
                  <c:v>5484</c:v>
                </c:pt>
              </c:numCache>
            </c:numRef>
          </c:val>
        </c:ser>
        <c:dLbls/>
        <c:shape val="box"/>
        <c:axId val="126729600"/>
        <c:axId val="126641280"/>
        <c:axId val="0"/>
      </c:bar3DChart>
      <c:catAx>
        <c:axId val="1267296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ru-RU"/>
          </a:p>
        </c:txPr>
        <c:crossAx val="126641280"/>
        <c:crosses val="autoZero"/>
        <c:auto val="1"/>
        <c:lblAlgn val="ctr"/>
        <c:lblOffset val="100"/>
      </c:catAx>
      <c:valAx>
        <c:axId val="126641280"/>
        <c:scaling>
          <c:orientation val="minMax"/>
          <c:max val="6000"/>
          <c:min val="10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26729600"/>
        <c:crosses val="autoZero"/>
        <c:crossBetween val="between"/>
        <c:maj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5.0283886931977148E-2"/>
          <c:y val="4.6043233491378885E-2"/>
          <c:w val="0.94971611306802284"/>
          <c:h val="0.7989884578198701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CCCC"/>
            </a:solidFill>
          </c:spPr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ПСО № 1 г. Октябрьский </c:v>
                </c:pt>
                <c:pt idx="1">
                  <c:v>ПСО № 2 г. Белорецк</c:v>
                </c:pt>
                <c:pt idx="2">
                  <c:v>ПСО № 3 ГКБ № 18 г. Уфа</c:v>
                </c:pt>
                <c:pt idx="3">
                  <c:v>ПСО № 4 г. Туймазы</c:v>
                </c:pt>
                <c:pt idx="4">
                  <c:v>ПСО № 12 г. Белебей</c:v>
                </c:pt>
                <c:pt idx="5">
                  <c:v>РСЦ № 1  БСМП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604</c:v>
                </c:pt>
                <c:pt idx="1">
                  <c:v>476</c:v>
                </c:pt>
                <c:pt idx="2">
                  <c:v>1944</c:v>
                </c:pt>
                <c:pt idx="3">
                  <c:v>644</c:v>
                </c:pt>
                <c:pt idx="4">
                  <c:v>387</c:v>
                </c:pt>
                <c:pt idx="5">
                  <c:v>1221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5050"/>
            </a:solidFill>
          </c:spPr>
          <c:dLbls>
            <c:dLbl>
              <c:idx val="0"/>
              <c:layout>
                <c:manualLayout>
                  <c:x val="1.2374447534507685E-2"/>
                  <c:y val="-7.4124895780104706E-3"/>
                </c:manualLayout>
              </c:layout>
              <c:showVal val="1"/>
            </c:dLbl>
            <c:dLbl>
              <c:idx val="1"/>
              <c:layout>
                <c:manualLayout>
                  <c:x val="1.2374447534507711E-2"/>
                  <c:y val="6.7947036201802352E-17"/>
                </c:manualLayout>
              </c:layout>
              <c:showVal val="1"/>
            </c:dLbl>
            <c:dLbl>
              <c:idx val="2"/>
              <c:layout>
                <c:manualLayout>
                  <c:x val="1.5124324764398315E-2"/>
                  <c:y val="-1.4824979156020941E-2"/>
                </c:manualLayout>
              </c:layout>
              <c:showVal val="1"/>
            </c:dLbl>
            <c:dLbl>
              <c:idx val="3"/>
              <c:layout>
                <c:manualLayout>
                  <c:x val="1.2374447534507711E-2"/>
                  <c:y val="-2.9183029834686889E-7"/>
                </c:manualLayout>
              </c:layout>
              <c:showVal val="1"/>
            </c:dLbl>
            <c:dLbl>
              <c:idx val="4"/>
              <c:layout>
                <c:manualLayout>
                  <c:x val="1.0999508919562515E-2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1.6499263379343515E-2"/>
                  <c:y val="-3.7062447890052357E-3"/>
                </c:manualLayout>
              </c:layout>
              <c:showVal val="1"/>
            </c:dLbl>
            <c:spPr>
              <a:solidFill>
                <a:sysClr val="window" lastClr="FFFFFF"/>
              </a:solidFill>
              <a:ln>
                <a:solidFill>
                  <a:srgbClr val="FF5050"/>
                </a:solidFill>
              </a:ln>
            </c:spPr>
            <c:txPr>
              <a:bodyPr/>
              <a:lstStyle/>
              <a:p>
                <a:pPr>
                  <a:defRPr sz="1600" b="1">
                    <a:solidFill>
                      <a:srgbClr val="FF505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ПСО № 1 г. Октябрьский </c:v>
                </c:pt>
                <c:pt idx="1">
                  <c:v>ПСО № 2 г. Белорецк</c:v>
                </c:pt>
                <c:pt idx="2">
                  <c:v>ПСО № 3 ГКБ № 18 г. Уфа</c:v>
                </c:pt>
                <c:pt idx="3">
                  <c:v>ПСО № 4 г. Туймазы</c:v>
                </c:pt>
                <c:pt idx="4">
                  <c:v>ПСО № 12 г. Белебей</c:v>
                </c:pt>
                <c:pt idx="5">
                  <c:v>РСЦ № 1  БСМП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508</c:v>
                </c:pt>
                <c:pt idx="1">
                  <c:v>584</c:v>
                </c:pt>
                <c:pt idx="2">
                  <c:v>1970</c:v>
                </c:pt>
                <c:pt idx="3">
                  <c:v>629</c:v>
                </c:pt>
                <c:pt idx="4">
                  <c:v>441</c:v>
                </c:pt>
                <c:pt idx="5">
                  <c:v>1352</c:v>
                </c:pt>
              </c:numCache>
            </c:numRef>
          </c:val>
        </c:ser>
        <c:dLbls/>
        <c:shape val="box"/>
        <c:axId val="127020416"/>
        <c:axId val="121599104"/>
        <c:axId val="0"/>
      </c:bar3DChart>
      <c:catAx>
        <c:axId val="1270204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  <c:crossAx val="121599104"/>
        <c:crosses val="autoZero"/>
        <c:auto val="1"/>
        <c:lblAlgn val="ctr"/>
        <c:lblOffset val="100"/>
      </c:catAx>
      <c:valAx>
        <c:axId val="121599104"/>
        <c:scaling>
          <c:orientation val="minMax"/>
          <c:max val="21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27020416"/>
        <c:crosses val="autoZero"/>
        <c:crossBetween val="between"/>
        <c:maj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6.0334724869982237E-3"/>
          <c:y val="1.7112296164623695E-3"/>
        </c:manualLayout>
      </c:layout>
      <c:txPr>
        <a:bodyPr/>
        <a:lstStyle/>
        <a:p>
          <a:pPr>
            <a:defRPr sz="1400">
              <a:solidFill>
                <a:srgbClr val="0000FF"/>
              </a:solidFill>
            </a:defRPr>
          </a:pPr>
          <a:endParaRPr lang="ru-RU"/>
        </a:p>
      </c:txPr>
    </c:title>
    <c:view3D>
      <c:rotX val="40"/>
      <c:rotY val="90"/>
      <c:perspective val="30"/>
    </c:view3D>
    <c:plotArea>
      <c:layout>
        <c:manualLayout>
          <c:layoutTarget val="inner"/>
          <c:xMode val="edge"/>
          <c:yMode val="edge"/>
          <c:x val="4.0856983152090832E-2"/>
          <c:y val="0.11186345725179471"/>
          <c:w val="0.91894895573346003"/>
          <c:h val="0.826425905395854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ПСО № 1 </c:v>
                </c:pt>
              </c:strCache>
            </c:strRef>
          </c:tx>
          <c:dPt>
            <c:idx val="0"/>
            <c:spPr>
              <a:solidFill>
                <a:srgbClr val="CC00CC"/>
              </a:solidFill>
              <a:ln w="76200">
                <a:solidFill>
                  <a:schemeClr val="bg1"/>
                </a:solidFill>
              </a:ln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  <a:ln w="76200">
                <a:solidFill>
                  <a:schemeClr val="bg1"/>
                </a:solidFill>
              </a:ln>
            </c:spPr>
          </c:dPt>
          <c:dPt>
            <c:idx val="2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dLbl>
              <c:idx val="1"/>
              <c:layout>
                <c:manualLayout>
                  <c:x val="-0.16055398640146468"/>
                  <c:y val="0.10948629164660718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2"/>
              <c:layout>
                <c:manualLayout>
                  <c:x val="-8.2813892324226257E-2"/>
                  <c:y val="3.1229554740831261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ИИ</c:v>
                </c:pt>
                <c:pt idx="1">
                  <c:v>ГИ</c:v>
                </c:pt>
                <c:pt idx="2">
                  <c:v>ТИА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386</c:v>
                </c:pt>
                <c:pt idx="1">
                  <c:v>77</c:v>
                </c:pt>
                <c:pt idx="2">
                  <c:v>45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9D186-4C8D-4397-B618-085BC8D3A5A2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C7013-4638-403D-BCBA-87889E312B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5121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7D00F-B32A-41FB-88C3-1D46C84F3A3F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3C578-1A5E-4A2B-97B6-9840C2C206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9275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18E16-A1EA-4794-9BE2-FDD5C84A5F2B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03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18E16-A1EA-4794-9BE2-FDD5C84A5F2B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03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18E16-A1EA-4794-9BE2-FDD5C84A5F2B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09516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18E16-A1EA-4794-9BE2-FDD5C84A5F2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3153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18E16-A1EA-4794-9BE2-FDD5C84A5F2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3153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18E16-A1EA-4794-9BE2-FDD5C84A5F2B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0277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18E16-A1EA-4794-9BE2-FDD5C84A5F2B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2948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18E16-A1EA-4794-9BE2-FDD5C84A5F2B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3137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18E16-A1EA-4794-9BE2-FDD5C84A5F2B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9686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18E16-A1EA-4794-9BE2-FDD5C84A5F2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8592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07B10-5C7C-4540-8376-DC9A92822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0023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9.xml"/><Relationship Id="rId3" Type="http://schemas.openxmlformats.org/officeDocument/2006/relationships/chart" Target="../charts/chart34.xml"/><Relationship Id="rId7" Type="http://schemas.openxmlformats.org/officeDocument/2006/relationships/chart" Target="../charts/chart38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7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5.xml"/><Relationship Id="rId5" Type="http://schemas.openxmlformats.org/officeDocument/2006/relationships/chart" Target="../charts/chart44.xml"/><Relationship Id="rId4" Type="http://schemas.openxmlformats.org/officeDocument/2006/relationships/chart" Target="../charts/chart4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ved=0CAcQjRw&amp;url=http://skibindenis.ru/page-4.html&amp;ei=LjrLVL7VCseAUdPhgpAH&amp;bvm=bv.84607526,d.d24&amp;psig=AFQjCNEgPFXz1kVlUVJVbVoFYmHNz7LPRg&amp;ust=1422691126704849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chart" Target="../charts/chart10.xml"/><Relationship Id="rId7" Type="http://schemas.openxmlformats.org/officeDocument/2006/relationships/chart" Target="../charts/chart14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79512" y="5575476"/>
            <a:ext cx="1118498" cy="11184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00FF"/>
            </a:solidFill>
            <a:miter lim="800000"/>
          </a:ln>
          <a:effectLst>
            <a:reflection blurRad="12700" stA="64000" endPos="5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Блок-схема: несколько документов 2"/>
          <p:cNvSpPr/>
          <p:nvPr/>
        </p:nvSpPr>
        <p:spPr>
          <a:xfrm>
            <a:off x="107504" y="116632"/>
            <a:ext cx="8928991" cy="4571542"/>
          </a:xfrm>
          <a:prstGeom prst="flowChartMultidocument">
            <a:avLst/>
          </a:prstGeom>
          <a:gradFill flip="none" rotWithShape="1">
            <a:gsLst>
              <a:gs pos="0">
                <a:srgbClr val="D60093">
                  <a:shade val="30000"/>
                  <a:satMod val="115000"/>
                </a:srgbClr>
              </a:gs>
              <a:gs pos="50000">
                <a:srgbClr val="D60093">
                  <a:shade val="67500"/>
                  <a:satMod val="115000"/>
                </a:srgbClr>
              </a:gs>
              <a:gs pos="100000">
                <a:srgbClr val="D6009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800" b="1" dirty="0" smtClean="0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rPr>
              <a:t>Результаты работы</a:t>
            </a:r>
            <a:endParaRPr lang="ru-RU" sz="4800" b="1" dirty="0">
              <a:solidFill>
                <a:schemeClr val="bg1"/>
              </a:solidFill>
              <a:latin typeface="Bookman Old Style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ru-RU" sz="4800" b="1" dirty="0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rPr>
              <a:t>РСЦ № 1</a:t>
            </a:r>
            <a:r>
              <a:rPr lang="ru-RU" sz="4800" dirty="0">
                <a:solidFill>
                  <a:schemeClr val="bg1"/>
                </a:solidFill>
              </a:rPr>
              <a:t> </a:t>
            </a:r>
            <a:endParaRPr lang="ru-RU" sz="4800" b="1" dirty="0">
              <a:solidFill>
                <a:schemeClr val="bg1"/>
              </a:solidFill>
              <a:latin typeface="Bookman Old Style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ru-RU" sz="4800" b="1" dirty="0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rPr>
              <a:t>п</a:t>
            </a:r>
            <a:r>
              <a:rPr lang="ru-RU" sz="4800" b="1" dirty="0" smtClean="0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rPr>
              <a:t>о итогам 2017 года</a:t>
            </a:r>
            <a:endParaRPr lang="ru-RU" sz="4800" b="1" dirty="0">
              <a:solidFill>
                <a:schemeClr val="bg1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732239" y="5652498"/>
            <a:ext cx="2377049" cy="1071371"/>
          </a:xfrm>
          <a:prstGeom prst="round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i="1" dirty="0" smtClean="0">
                <a:solidFill>
                  <a:srgbClr val="D60093"/>
                </a:solidFill>
              </a:rPr>
              <a:t>Э.М. Колчина</a:t>
            </a:r>
          </a:p>
          <a:p>
            <a:r>
              <a:rPr lang="ru-RU" b="1" i="1" dirty="0" smtClean="0">
                <a:solidFill>
                  <a:srgbClr val="D60093"/>
                </a:solidFill>
              </a:rPr>
              <a:t>Руководитель РСЦ</a:t>
            </a:r>
          </a:p>
        </p:txBody>
      </p:sp>
    </p:spTree>
    <p:extLst>
      <p:ext uri="{BB962C8B-B14F-4D97-AF65-F5344CB8AC3E}">
        <p14:creationId xmlns:p14="http://schemas.microsoft.com/office/powerpoint/2010/main" xmlns="" val="413019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1008957421"/>
              </p:ext>
            </p:extLst>
          </p:nvPr>
        </p:nvGraphicFramePr>
        <p:xfrm>
          <a:off x="-252536" y="589524"/>
          <a:ext cx="360040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3747660081"/>
              </p:ext>
            </p:extLst>
          </p:nvPr>
        </p:nvGraphicFramePr>
        <p:xfrm>
          <a:off x="5508104" y="404664"/>
          <a:ext cx="386818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2431438091"/>
              </p:ext>
            </p:extLst>
          </p:nvPr>
        </p:nvGraphicFramePr>
        <p:xfrm>
          <a:off x="5652120" y="3934513"/>
          <a:ext cx="3744416" cy="2923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2730688821"/>
              </p:ext>
            </p:extLst>
          </p:nvPr>
        </p:nvGraphicFramePr>
        <p:xfrm>
          <a:off x="-396552" y="3789040"/>
          <a:ext cx="3744416" cy="27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671011632"/>
              </p:ext>
            </p:extLst>
          </p:nvPr>
        </p:nvGraphicFramePr>
        <p:xfrm>
          <a:off x="2987824" y="1988840"/>
          <a:ext cx="295232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Овал 10"/>
          <p:cNvSpPr/>
          <p:nvPr/>
        </p:nvSpPr>
        <p:spPr>
          <a:xfrm>
            <a:off x="1262460" y="2571567"/>
            <a:ext cx="1152128" cy="49881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+52,4%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876256" y="2564904"/>
            <a:ext cx="1152128" cy="49881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+2,7%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788024" y="3717032"/>
            <a:ext cx="1152128" cy="49881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+50,0%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043608" y="6093296"/>
            <a:ext cx="1152128" cy="49881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+30,8%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092280" y="6245695"/>
            <a:ext cx="1152128" cy="49881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+2,9%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6" name="Двойная волна 15"/>
          <p:cNvSpPr/>
          <p:nvPr/>
        </p:nvSpPr>
        <p:spPr>
          <a:xfrm>
            <a:off x="165719" y="77556"/>
            <a:ext cx="8697940" cy="511968"/>
          </a:xfrm>
          <a:prstGeom prst="doubleWave">
            <a:avLst>
              <a:gd name="adj1" fmla="val 6250"/>
              <a:gd name="adj2" fmla="val -120"/>
            </a:avLst>
          </a:prstGeom>
          <a:solidFill>
            <a:srgbClr val="D6009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Оперативные вмешательства больным с ОНМК  </a:t>
            </a:r>
            <a:r>
              <a:rPr lang="ru-RU" sz="2400" b="1" dirty="0">
                <a:solidFill>
                  <a:schemeClr val="bg1"/>
                </a:solidFill>
              </a:rPr>
              <a:t>в </a:t>
            </a:r>
            <a:r>
              <a:rPr lang="ru-RU" sz="2400" b="1" dirty="0" smtClean="0">
                <a:solidFill>
                  <a:schemeClr val="bg1"/>
                </a:solidFill>
              </a:rPr>
              <a:t>БСМП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0524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857539347"/>
              </p:ext>
            </p:extLst>
          </p:nvPr>
        </p:nvGraphicFramePr>
        <p:xfrm>
          <a:off x="1877710" y="2636912"/>
          <a:ext cx="7285938" cy="4365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644631657"/>
              </p:ext>
            </p:extLst>
          </p:nvPr>
        </p:nvGraphicFramePr>
        <p:xfrm>
          <a:off x="-108520" y="260648"/>
          <a:ext cx="579613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107504" y="3645024"/>
            <a:ext cx="2232248" cy="8280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D60093"/>
                </a:solidFill>
              </a:rPr>
              <a:t>ЦАГ, проведенные больным из ПСО  </a:t>
            </a:r>
          </a:p>
          <a:p>
            <a:r>
              <a:rPr lang="ru-RU" sz="1800" b="1" dirty="0" smtClean="0">
                <a:solidFill>
                  <a:srgbClr val="D60093"/>
                </a:solidFill>
              </a:rPr>
              <a:t>в 2017 г.</a:t>
            </a:r>
            <a:endParaRPr lang="ru-RU" sz="1800" b="1" dirty="0">
              <a:solidFill>
                <a:srgbClr val="D60093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475656" y="2555814"/>
            <a:ext cx="1152128" cy="49881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-2,1%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8" name="Двойная волна 7"/>
          <p:cNvSpPr/>
          <p:nvPr/>
        </p:nvSpPr>
        <p:spPr>
          <a:xfrm>
            <a:off x="2627784" y="77556"/>
            <a:ext cx="6350497" cy="511968"/>
          </a:xfrm>
          <a:prstGeom prst="doubleWave">
            <a:avLst>
              <a:gd name="adj1" fmla="val 6250"/>
              <a:gd name="adj2" fmla="val -120"/>
            </a:avLst>
          </a:prstGeom>
          <a:solidFill>
            <a:srgbClr val="D6009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Проведение </a:t>
            </a:r>
            <a:r>
              <a:rPr lang="ru-RU" sz="2800" b="1" dirty="0" smtClean="0">
                <a:solidFill>
                  <a:schemeClr val="bg1"/>
                </a:solidFill>
              </a:rPr>
              <a:t>ЦАГ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1651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4021955618"/>
              </p:ext>
            </p:extLst>
          </p:nvPr>
        </p:nvGraphicFramePr>
        <p:xfrm>
          <a:off x="-252536" y="1124744"/>
          <a:ext cx="9396536" cy="5030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Двойная волна 5"/>
          <p:cNvSpPr/>
          <p:nvPr/>
        </p:nvSpPr>
        <p:spPr>
          <a:xfrm>
            <a:off x="179512" y="116632"/>
            <a:ext cx="8798769" cy="984860"/>
          </a:xfrm>
          <a:prstGeom prst="doubleWave">
            <a:avLst>
              <a:gd name="adj1" fmla="val 6250"/>
              <a:gd name="adj2" fmla="val -120"/>
            </a:avLst>
          </a:prstGeom>
          <a:solidFill>
            <a:srgbClr val="D6009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Доля больных, независимых в повседневной жизни </a:t>
            </a:r>
            <a:r>
              <a:rPr lang="ru-RU" sz="2400" b="1" dirty="0" smtClean="0">
                <a:solidFill>
                  <a:schemeClr val="bg1"/>
                </a:solidFill>
              </a:rPr>
              <a:t> к концу стационарного </a:t>
            </a:r>
            <a:r>
              <a:rPr lang="ru-RU" sz="2400" b="1" dirty="0">
                <a:solidFill>
                  <a:schemeClr val="bg1"/>
                </a:solidFill>
              </a:rPr>
              <a:t>лечения </a:t>
            </a:r>
            <a:r>
              <a:rPr lang="ru-RU" sz="2400" b="1" dirty="0" smtClean="0">
                <a:solidFill>
                  <a:schemeClr val="bg1"/>
                </a:solidFill>
              </a:rPr>
              <a:t> после </a:t>
            </a:r>
            <a:r>
              <a:rPr lang="ru-RU" sz="2400" b="1" dirty="0">
                <a:solidFill>
                  <a:schemeClr val="bg1"/>
                </a:solidFill>
              </a:rPr>
              <a:t>перенесённого ОНМК, %  </a:t>
            </a:r>
            <a:endParaRPr lang="ru-RU" sz="24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756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67964204"/>
              </p:ext>
            </p:extLst>
          </p:nvPr>
        </p:nvGraphicFramePr>
        <p:xfrm>
          <a:off x="125996" y="1124744"/>
          <a:ext cx="8820000" cy="4301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0000"/>
                <a:gridCol w="1080000"/>
                <a:gridCol w="1080000"/>
                <a:gridCol w="1080000"/>
                <a:gridCol w="1080000"/>
                <a:gridCol w="1080000"/>
              </a:tblGrid>
              <a:tr h="642240">
                <a:tc>
                  <a:txBody>
                    <a:bodyPr/>
                    <a:lstStyle/>
                    <a:p>
                      <a:pPr algn="l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+mn-lt"/>
                        </a:rPr>
                        <a:t>СВОД </a:t>
                      </a:r>
                      <a:endParaRPr lang="ru-RU" sz="1400" b="1" i="0" u="none" strike="noStrike" dirty="0" smtClean="0"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</a:rPr>
                        <a:t>по </a:t>
                      </a:r>
                      <a:r>
                        <a:rPr lang="ru-RU" sz="1400" b="1" i="0" u="none" strike="noStrike" dirty="0">
                          <a:effectLst/>
                          <a:latin typeface="+mn-lt"/>
                        </a:rPr>
                        <a:t>РСЦ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РСЦ № 1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БСМП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60093">
                            <a:shade val="30000"/>
                            <a:satMod val="115000"/>
                          </a:srgbClr>
                        </a:gs>
                        <a:gs pos="50000">
                          <a:srgbClr val="D60093">
                            <a:shade val="67500"/>
                            <a:satMod val="115000"/>
                          </a:srgbClr>
                        </a:gs>
                        <a:gs pos="100000">
                          <a:srgbClr val="D60093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i="0" u="none" strike="noStrike" dirty="0" smtClean="0">
                          <a:effectLst/>
                          <a:latin typeface="+mn-lt"/>
                        </a:rPr>
                        <a:t>РСЦ № 2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</a:rPr>
                        <a:t>ГКБ </a:t>
                      </a:r>
                      <a:r>
                        <a:rPr lang="ru-RU" sz="1400" b="1" i="0" u="none" strike="noStrike" dirty="0">
                          <a:effectLst/>
                          <a:latin typeface="+mn-lt"/>
                        </a:rPr>
                        <a:t>№ 21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</a:rPr>
                        <a:t>РСЦ № 3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г. Стерлитамак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</a:rPr>
                        <a:t>РСЦ № 4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+mn-lt"/>
                        </a:rPr>
                        <a:t>РКБ им. </a:t>
                      </a:r>
                      <a:r>
                        <a:rPr lang="ru-RU" sz="1400" b="1" i="0" u="none" strike="noStrike" dirty="0" err="1" smtClean="0">
                          <a:effectLst/>
                          <a:latin typeface="+mn-lt"/>
                        </a:rPr>
                        <a:t>Куватова</a:t>
                      </a:r>
                      <a:r>
                        <a:rPr lang="ru-RU" sz="1400" b="1" i="0" u="none" strike="noStrike" dirty="0" smtClean="0">
                          <a:effectLst/>
                          <a:latin typeface="+mn-lt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60203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effectLst/>
                          <a:latin typeface="+mn-lt"/>
                        </a:rPr>
                        <a:t>Количество </a:t>
                      </a:r>
                      <a:r>
                        <a:rPr lang="ru-RU" sz="1800" b="1" i="0" u="none" strike="noStrike" dirty="0" smtClean="0">
                          <a:effectLst/>
                          <a:latin typeface="+mn-lt"/>
                        </a:rPr>
                        <a:t>коек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000" marR="108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205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60093">
                            <a:shade val="30000"/>
                            <a:satMod val="115000"/>
                          </a:srgbClr>
                        </a:gs>
                        <a:gs pos="50000">
                          <a:srgbClr val="D60093">
                            <a:shade val="67500"/>
                            <a:satMod val="115000"/>
                          </a:srgbClr>
                        </a:gs>
                        <a:gs pos="100000">
                          <a:srgbClr val="D60093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>
                          <a:effectLst/>
                          <a:latin typeface="+mn-lt"/>
                        </a:rPr>
                        <a:t>70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>
                          <a:effectLst/>
                          <a:latin typeface="+mn-lt"/>
                        </a:rPr>
                        <a:t>30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>
                          <a:effectLst/>
                          <a:latin typeface="+mn-lt"/>
                        </a:rPr>
                        <a:t>15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621858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effectLst/>
                          <a:latin typeface="+mn-lt"/>
                        </a:rPr>
                        <a:t>Число госпитализированных     </a:t>
                      </a:r>
                      <a:br>
                        <a:rPr lang="ru-RU" sz="1800" b="1" i="0" u="none" strike="noStrike" dirty="0">
                          <a:effectLst/>
                          <a:latin typeface="+mn-lt"/>
                        </a:rPr>
                      </a:br>
                      <a:r>
                        <a:rPr lang="ru-RU" sz="1800" b="1" i="0" u="none" strike="noStrike" dirty="0">
                          <a:effectLst/>
                          <a:latin typeface="+mn-lt"/>
                        </a:rPr>
                        <a:t>больных с ОНМК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000" marR="108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4675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1352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60093">
                            <a:shade val="30000"/>
                            <a:satMod val="115000"/>
                          </a:srgbClr>
                        </a:gs>
                        <a:gs pos="50000">
                          <a:srgbClr val="D60093">
                            <a:shade val="67500"/>
                            <a:satMod val="115000"/>
                          </a:srgbClr>
                        </a:gs>
                        <a:gs pos="100000">
                          <a:srgbClr val="D60093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>
                          <a:effectLst/>
                          <a:latin typeface="+mn-lt"/>
                        </a:rPr>
                        <a:t>1693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>
                          <a:effectLst/>
                          <a:latin typeface="+mn-lt"/>
                        </a:rPr>
                        <a:t>1437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>
                          <a:effectLst/>
                          <a:latin typeface="+mn-lt"/>
                        </a:rPr>
                        <a:t>193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60203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sng" strike="noStrike" dirty="0">
                          <a:effectLst/>
                          <a:latin typeface="+mn-lt"/>
                        </a:rPr>
                        <a:t>Летальность </a:t>
                      </a:r>
                      <a:r>
                        <a:rPr lang="ru-RU" sz="1800" b="1" i="0" u="sng" strike="noStrike" dirty="0" smtClean="0">
                          <a:effectLst/>
                          <a:latin typeface="+mn-lt"/>
                        </a:rPr>
                        <a:t>ОНМК,</a:t>
                      </a:r>
                      <a:r>
                        <a:rPr lang="ru-RU" sz="1800" b="1" i="0" u="sng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u="sng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ЦП 20%</a:t>
                      </a:r>
                      <a:endParaRPr lang="ru-RU" sz="1800" b="1" i="1" u="sng" strike="noStrike" dirty="0" smtClean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54000" marR="108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14,92</a:t>
                      </a:r>
                      <a:endParaRPr lang="ru-RU" sz="2800" b="1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sng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13,4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60093">
                            <a:shade val="30000"/>
                            <a:satMod val="115000"/>
                          </a:srgbClr>
                        </a:gs>
                        <a:gs pos="50000">
                          <a:srgbClr val="D60093">
                            <a:shade val="67500"/>
                            <a:satMod val="115000"/>
                          </a:srgbClr>
                        </a:gs>
                        <a:gs pos="100000">
                          <a:srgbClr val="D60093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sng" strike="noStrike" dirty="0">
                          <a:effectLst/>
                          <a:latin typeface="+mn-lt"/>
                        </a:rPr>
                        <a:t>15,5</a:t>
                      </a:r>
                      <a:endParaRPr lang="ru-RU" sz="28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sng" strike="noStrike" dirty="0">
                          <a:effectLst/>
                          <a:latin typeface="+mn-lt"/>
                        </a:rPr>
                        <a:t>13,4</a:t>
                      </a:r>
                      <a:endParaRPr lang="ru-RU" sz="28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sng" strike="noStrike" dirty="0">
                          <a:effectLst/>
                          <a:latin typeface="+mn-lt"/>
                        </a:rPr>
                        <a:t>4,7</a:t>
                      </a:r>
                      <a:endParaRPr lang="ru-RU" sz="28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6020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effectLst/>
                          <a:latin typeface="+mn-lt"/>
                        </a:rPr>
                        <a:t>Летальность ГИ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000" marR="108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28,7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24,2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60093">
                            <a:shade val="30000"/>
                            <a:satMod val="115000"/>
                          </a:srgbClr>
                        </a:gs>
                        <a:gs pos="50000">
                          <a:srgbClr val="D60093">
                            <a:shade val="67500"/>
                            <a:satMod val="115000"/>
                          </a:srgbClr>
                        </a:gs>
                        <a:gs pos="100000">
                          <a:srgbClr val="D60093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>
                          <a:effectLst/>
                          <a:latin typeface="+mn-lt"/>
                        </a:rPr>
                        <a:t>34,4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>
                          <a:effectLst/>
                          <a:latin typeface="+mn-lt"/>
                        </a:rPr>
                        <a:t>35,1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>
                          <a:effectLst/>
                          <a:latin typeface="+mn-lt"/>
                        </a:rPr>
                        <a:t>4,6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6020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effectLst/>
                          <a:latin typeface="+mn-lt"/>
                        </a:rPr>
                        <a:t>Летальность ИИ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000" marR="108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10,3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10,6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60093">
                            <a:shade val="30000"/>
                            <a:satMod val="115000"/>
                          </a:srgbClr>
                        </a:gs>
                        <a:gs pos="50000">
                          <a:srgbClr val="D60093">
                            <a:shade val="67500"/>
                            <a:satMod val="115000"/>
                          </a:srgbClr>
                        </a:gs>
                        <a:gs pos="100000">
                          <a:srgbClr val="D60093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>
                          <a:effectLst/>
                          <a:latin typeface="+mn-lt"/>
                        </a:rPr>
                        <a:t>10,6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>
                          <a:effectLst/>
                          <a:latin typeface="+mn-lt"/>
                        </a:rPr>
                        <a:t>10,2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>
                          <a:effectLst/>
                          <a:latin typeface="+mn-lt"/>
                        </a:rPr>
                        <a:t>4,7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621858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sng" strike="noStrike" dirty="0">
                          <a:effectLst/>
                          <a:latin typeface="+mn-lt"/>
                        </a:rPr>
                        <a:t>% </a:t>
                      </a:r>
                      <a:r>
                        <a:rPr lang="ru-RU" sz="1800" b="1" i="0" u="sng" strike="noStrike" dirty="0" smtClean="0">
                          <a:effectLst/>
                          <a:latin typeface="+mn-lt"/>
                        </a:rPr>
                        <a:t> ТЛТ  от </a:t>
                      </a:r>
                      <a:r>
                        <a:rPr lang="ru-RU" sz="1800" b="1" i="0" u="sng" strike="noStrike" dirty="0">
                          <a:effectLst/>
                          <a:latin typeface="+mn-lt"/>
                        </a:rPr>
                        <a:t>общего количества        </a:t>
                      </a:r>
                      <a:br>
                        <a:rPr lang="ru-RU" sz="1800" b="1" i="0" u="sng" strike="noStrike" dirty="0">
                          <a:effectLst/>
                          <a:latin typeface="+mn-lt"/>
                        </a:rPr>
                      </a:br>
                      <a:r>
                        <a:rPr lang="ru-RU" sz="1800" b="1" i="0" u="sng" strike="noStrike" dirty="0">
                          <a:effectLst/>
                          <a:latin typeface="+mn-lt"/>
                        </a:rPr>
                        <a:t>поступивших больных </a:t>
                      </a:r>
                      <a:r>
                        <a:rPr lang="ru-RU" sz="1800" b="1" i="0" u="sng" strike="noStrike" dirty="0" smtClean="0">
                          <a:effectLst/>
                          <a:latin typeface="+mn-lt"/>
                        </a:rPr>
                        <a:t>ИИ,</a:t>
                      </a:r>
                      <a:r>
                        <a:rPr lang="ru-RU" sz="1800" b="1" i="0" u="sng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u="sng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ЦП 5%</a:t>
                      </a:r>
                      <a:r>
                        <a:rPr lang="ru-RU" sz="1800" b="1" u="sng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8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000" marR="108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3,55</a:t>
                      </a:r>
                      <a:endParaRPr lang="ru-RU" sz="2800" b="1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sng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7,5</a:t>
                      </a:r>
                      <a:endParaRPr lang="ru-RU" sz="2800" b="1" i="0" u="sng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60093">
                            <a:shade val="30000"/>
                            <a:satMod val="115000"/>
                          </a:srgbClr>
                        </a:gs>
                        <a:gs pos="50000">
                          <a:srgbClr val="D60093">
                            <a:shade val="67500"/>
                            <a:satMod val="115000"/>
                          </a:srgbClr>
                        </a:gs>
                        <a:gs pos="100000">
                          <a:srgbClr val="D60093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sng" strike="noStrike" dirty="0">
                          <a:effectLst/>
                          <a:latin typeface="+mn-lt"/>
                        </a:rPr>
                        <a:t>3,1</a:t>
                      </a:r>
                      <a:endParaRPr lang="ru-RU" sz="28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sng" strike="noStrike" dirty="0">
                          <a:effectLst/>
                          <a:latin typeface="+mn-lt"/>
                        </a:rPr>
                        <a:t>1,7</a:t>
                      </a:r>
                      <a:endParaRPr lang="ru-RU" sz="28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sng" strike="noStrike" dirty="0">
                          <a:effectLst/>
                          <a:latin typeface="+mn-lt"/>
                        </a:rPr>
                        <a:t>1,9</a:t>
                      </a:r>
                      <a:endParaRPr lang="ru-RU" sz="28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5" name="Двойная волна 4"/>
          <p:cNvSpPr/>
          <p:nvPr/>
        </p:nvSpPr>
        <p:spPr>
          <a:xfrm>
            <a:off x="179512" y="260648"/>
            <a:ext cx="8798769" cy="624820"/>
          </a:xfrm>
          <a:prstGeom prst="doubleWave">
            <a:avLst>
              <a:gd name="adj1" fmla="val 6250"/>
              <a:gd name="adj2" fmla="val -120"/>
            </a:avLst>
          </a:prstGeom>
          <a:solidFill>
            <a:srgbClr val="D6009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Показатели деятельности РСЦ РБ за </a:t>
            </a:r>
            <a:r>
              <a:rPr lang="ru-RU" sz="2400" b="1" dirty="0" smtClean="0">
                <a:solidFill>
                  <a:schemeClr val="bg1"/>
                </a:solidFill>
              </a:rPr>
              <a:t>2017 </a:t>
            </a:r>
            <a:r>
              <a:rPr lang="ru-RU" sz="2400" b="1" dirty="0">
                <a:solidFill>
                  <a:schemeClr val="bg1"/>
                </a:solidFill>
              </a:rPr>
              <a:t>г</a:t>
            </a:r>
          </a:p>
        </p:txBody>
      </p:sp>
      <p:sp>
        <p:nvSpPr>
          <p:cNvPr id="8" name="Улыбающееся лицо 7"/>
          <p:cNvSpPr/>
          <p:nvPr/>
        </p:nvSpPr>
        <p:spPr>
          <a:xfrm>
            <a:off x="5508104" y="4941168"/>
            <a:ext cx="360040" cy="324644"/>
          </a:xfrm>
          <a:prstGeom prst="smileyFac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1863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45803689"/>
              </p:ext>
            </p:extLst>
          </p:nvPr>
        </p:nvGraphicFramePr>
        <p:xfrm>
          <a:off x="5364088" y="692696"/>
          <a:ext cx="3424981" cy="57240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4981"/>
              </a:tblGrid>
              <a:tr h="58198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dirty="0" smtClean="0">
                          <a:solidFill>
                            <a:srgbClr val="CC00CC"/>
                          </a:solidFill>
                          <a:effectLst/>
                        </a:rPr>
                        <a:t>   </a:t>
                      </a:r>
                      <a:r>
                        <a:rPr lang="ru-RU" sz="2400" b="1" u="none" strike="noStrike" dirty="0" smtClean="0">
                          <a:solidFill>
                            <a:srgbClr val="FF1DB9"/>
                          </a:solidFill>
                          <a:effectLst/>
                        </a:rPr>
                        <a:t>ПЕРВИЧНОЕ ЧКВ</a:t>
                      </a:r>
                      <a:endParaRPr lang="ru-RU" sz="2400" b="1" i="0" u="none" strike="noStrike" dirty="0" smtClean="0">
                        <a:solidFill>
                          <a:srgbClr val="FF1DB9"/>
                        </a:solidFill>
                        <a:effectLst/>
                        <a:latin typeface="+mn-lt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28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sng" strike="noStrike" dirty="0" smtClean="0">
                          <a:solidFill>
                            <a:srgbClr val="6600FF"/>
                          </a:solidFill>
                          <a:effectLst/>
                        </a:rPr>
                        <a:t>ПОНЕДЕЛЬНИК, ПЯТНИЦА</a:t>
                      </a:r>
                      <a:endParaRPr lang="ru-RU" sz="1800" b="1" i="0" u="sng" strike="noStrike" dirty="0">
                        <a:solidFill>
                          <a:srgbClr val="6600FF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2801">
                <a:tc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г. Уфа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280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Архангельский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280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Бирский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280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Благоварский</a:t>
                      </a:r>
                      <a:endParaRPr lang="ru-RU" sz="1800" b="1" i="0" u="sng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280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Благовещенский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2801">
                <a:tc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Буздякский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2801">
                <a:tc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Давлекановский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280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Иглинский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280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Кармаскалинский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280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Кушнаренковский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280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Чекмагушевский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280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Нуримановский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280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Чишминский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2801">
                <a:tc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Уфимский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 descr="C:\Users\1\Desktop\РСЦ 1 ИТОГИ 2016\рсц_чк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064" y="1772816"/>
            <a:ext cx="3968960" cy="511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93149871"/>
              </p:ext>
            </p:extLst>
          </p:nvPr>
        </p:nvGraphicFramePr>
        <p:xfrm>
          <a:off x="179512" y="769801"/>
          <a:ext cx="5256584" cy="9803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6584"/>
              </a:tblGrid>
              <a:tr h="21602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Приказ МЗ РБ № 2282-Д  от 26.07.2016 г.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"О совершенствовании организации оказания медицинской</a:t>
                      </a:r>
                      <a:r>
                        <a:rPr lang="ru-RU" sz="1600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помощи больным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с сердечно-сосудистыми</a:t>
                      </a:r>
                      <a:r>
                        <a:rPr lang="ru-RU" sz="1600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заболеваниями 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в РБ"</a:t>
                      </a:r>
                      <a:endParaRPr lang="ru-RU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Двойная волна 6"/>
          <p:cNvSpPr/>
          <p:nvPr/>
        </p:nvSpPr>
        <p:spPr>
          <a:xfrm>
            <a:off x="186759" y="116632"/>
            <a:ext cx="8798769" cy="624820"/>
          </a:xfrm>
          <a:prstGeom prst="doubleWave">
            <a:avLst>
              <a:gd name="adj1" fmla="val 6250"/>
              <a:gd name="adj2" fmla="val -120"/>
            </a:avLst>
          </a:prstGeom>
          <a:solidFill>
            <a:srgbClr val="D6009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2400" b="1" dirty="0" smtClean="0">
                <a:solidFill>
                  <a:schemeClr val="bg1"/>
                </a:solidFill>
              </a:rPr>
              <a:t>Зона  ответственности  </a:t>
            </a:r>
            <a:r>
              <a:rPr lang="ru-RU" sz="2400" b="1" dirty="0">
                <a:solidFill>
                  <a:schemeClr val="bg1"/>
                </a:solidFill>
              </a:rPr>
              <a:t>РСЦ № 1 ГБУЗ РБ БСМП </a:t>
            </a:r>
            <a:r>
              <a:rPr lang="ru-RU" sz="2400" b="1" dirty="0" smtClean="0">
                <a:solidFill>
                  <a:schemeClr val="bg1"/>
                </a:solidFill>
              </a:rPr>
              <a:t> г</a:t>
            </a:r>
            <a:r>
              <a:rPr lang="ru-RU" sz="2400" b="1" dirty="0">
                <a:solidFill>
                  <a:schemeClr val="bg1"/>
                </a:solidFill>
              </a:rPr>
              <a:t>. Уфа </a:t>
            </a:r>
            <a:r>
              <a:rPr lang="ru-RU" sz="2400" b="1" dirty="0" smtClean="0">
                <a:solidFill>
                  <a:schemeClr val="bg1"/>
                </a:solidFill>
              </a:rPr>
              <a:t> по </a:t>
            </a:r>
            <a:r>
              <a:rPr lang="ru-RU" sz="2400" b="1" dirty="0">
                <a:solidFill>
                  <a:schemeClr val="bg1"/>
                </a:solidFill>
              </a:rPr>
              <a:t>ОКС</a:t>
            </a:r>
          </a:p>
        </p:txBody>
      </p:sp>
    </p:spTree>
    <p:extLst>
      <p:ext uri="{BB962C8B-B14F-4D97-AF65-F5344CB8AC3E}">
        <p14:creationId xmlns:p14="http://schemas.microsoft.com/office/powerpoint/2010/main" xmlns="" val="271027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2615900"/>
              </p:ext>
            </p:extLst>
          </p:nvPr>
        </p:nvGraphicFramePr>
        <p:xfrm>
          <a:off x="4474468" y="458952"/>
          <a:ext cx="4680520" cy="63990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520"/>
              </a:tblGrid>
              <a:tr h="20787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dirty="0" smtClean="0">
                          <a:solidFill>
                            <a:srgbClr val="6600FF"/>
                          </a:solidFill>
                          <a:effectLst/>
                        </a:rPr>
                        <a:t>   </a:t>
                      </a:r>
                      <a:r>
                        <a:rPr lang="ru-RU" sz="2400" b="1" u="none" strike="noStrike" dirty="0" smtClean="0">
                          <a:solidFill>
                            <a:srgbClr val="FF1DB9"/>
                          </a:solidFill>
                          <a:effectLst/>
                        </a:rPr>
                        <a:t>ОТСРОЧЕННОЕ ЧКВ</a:t>
                      </a:r>
                      <a:endParaRPr lang="ru-RU" sz="2400" b="1" i="0" u="none" strike="noStrike" dirty="0" smtClean="0">
                        <a:solidFill>
                          <a:srgbClr val="FF1DB9"/>
                        </a:solidFill>
                        <a:effectLst/>
                        <a:latin typeface="+mn-lt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sng" strike="noStrike" dirty="0" smtClean="0">
                          <a:solidFill>
                            <a:srgbClr val="6600FF"/>
                          </a:solidFill>
                          <a:effectLst/>
                        </a:rPr>
                        <a:t>РСЦ </a:t>
                      </a:r>
                      <a:r>
                        <a:rPr lang="ru-RU" sz="1300" b="1" u="sng" strike="noStrike" dirty="0">
                          <a:solidFill>
                            <a:srgbClr val="6600FF"/>
                          </a:solidFill>
                          <a:effectLst/>
                        </a:rPr>
                        <a:t>№ 1 ГБУЗ РБ БСМП г. Уфа</a:t>
                      </a:r>
                      <a:endParaRPr lang="ru-RU" sz="1300" b="1" i="0" u="sng" strike="noStrike" dirty="0">
                        <a:solidFill>
                          <a:srgbClr val="6600FF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300" b="1" u="none" strike="noStrike" dirty="0">
                          <a:effectLst/>
                        </a:rPr>
                        <a:t>Ленинский </a:t>
                      </a:r>
                      <a:r>
                        <a:rPr lang="ru-RU" sz="1300" b="1" u="none" strike="noStrike" dirty="0" smtClean="0">
                          <a:effectLst/>
                        </a:rPr>
                        <a:t>район – </a:t>
                      </a:r>
                      <a:r>
                        <a:rPr lang="ru-RU" sz="1300" b="1" u="none" strike="noStrike" dirty="0" err="1" smtClean="0">
                          <a:effectLst/>
                        </a:rPr>
                        <a:t>пол-ка</a:t>
                      </a:r>
                      <a:r>
                        <a:rPr lang="ru-RU" sz="1300" b="1" u="none" strike="noStrike" dirty="0" smtClean="0">
                          <a:effectLst/>
                        </a:rPr>
                        <a:t> </a:t>
                      </a:r>
                      <a:r>
                        <a:rPr lang="ru-RU" sz="1300" b="1" u="none" strike="noStrike" dirty="0">
                          <a:effectLst/>
                        </a:rPr>
                        <a:t>№ 44</a:t>
                      </a:r>
                      <a:endParaRPr lang="ru-RU" sz="1300" b="1" i="0" u="none" strike="noStrike" dirty="0"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300" b="1" u="none" strike="noStrike" dirty="0" err="1">
                          <a:effectLst/>
                        </a:rPr>
                        <a:t>Демский</a:t>
                      </a:r>
                      <a:r>
                        <a:rPr lang="ru-RU" sz="1300" b="1" u="none" strike="noStrike" dirty="0">
                          <a:effectLst/>
                        </a:rPr>
                        <a:t> </a:t>
                      </a:r>
                      <a:r>
                        <a:rPr lang="ru-RU" sz="1300" b="1" u="none" strike="noStrike" dirty="0" smtClean="0">
                          <a:effectLst/>
                        </a:rPr>
                        <a:t>район – </a:t>
                      </a:r>
                      <a:r>
                        <a:rPr lang="ru-RU" sz="1300" b="1" u="none" strike="noStrike" dirty="0" err="1" smtClean="0">
                          <a:effectLst/>
                        </a:rPr>
                        <a:t>пол-ка</a:t>
                      </a:r>
                      <a:r>
                        <a:rPr lang="ru-RU" sz="1300" b="1" u="none" strike="noStrike" dirty="0" smtClean="0">
                          <a:effectLst/>
                        </a:rPr>
                        <a:t> </a:t>
                      </a:r>
                      <a:r>
                        <a:rPr lang="ru-RU" sz="1300" b="1" u="none" strike="noStrike" dirty="0">
                          <a:effectLst/>
                        </a:rPr>
                        <a:t>№ 47</a:t>
                      </a:r>
                      <a:endParaRPr lang="ru-RU" sz="1300" b="1" i="0" u="none" strike="noStrike" dirty="0"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300" b="1" u="none" strike="noStrike" dirty="0">
                          <a:effectLst/>
                        </a:rPr>
                        <a:t>Кировский </a:t>
                      </a:r>
                      <a:r>
                        <a:rPr lang="ru-RU" sz="1300" b="1" u="none" strike="noStrike" dirty="0" smtClean="0">
                          <a:effectLst/>
                        </a:rPr>
                        <a:t>район – </a:t>
                      </a:r>
                      <a:r>
                        <a:rPr lang="ru-RU" sz="1300" b="1" u="none" strike="noStrike" dirty="0" err="1" smtClean="0">
                          <a:effectLst/>
                        </a:rPr>
                        <a:t>пол-ка</a:t>
                      </a:r>
                      <a:r>
                        <a:rPr lang="ru-RU" sz="1300" b="1" u="none" strike="noStrike" dirty="0" smtClean="0">
                          <a:effectLst/>
                        </a:rPr>
                        <a:t> </a:t>
                      </a:r>
                      <a:r>
                        <a:rPr lang="ru-RU" sz="1300" b="1" u="none" strike="noStrike" dirty="0">
                          <a:effectLst/>
                        </a:rPr>
                        <a:t>№ 1, 46, 52</a:t>
                      </a:r>
                      <a:endParaRPr lang="ru-RU" sz="1300" b="1" i="0" u="none" strike="noStrike" dirty="0"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sng" strike="noStrike" dirty="0">
                          <a:solidFill>
                            <a:srgbClr val="6600FF"/>
                          </a:solidFill>
                          <a:effectLst/>
                        </a:rPr>
                        <a:t>ПСО № 1 РБ ГБ № 1 г. Октябрьский</a:t>
                      </a:r>
                      <a:endParaRPr lang="ru-RU" sz="1300" b="1" i="0" u="sng" strike="noStrike" dirty="0">
                        <a:solidFill>
                          <a:srgbClr val="6600FF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300" b="1" u="none" strike="noStrike" dirty="0">
                          <a:effectLst/>
                        </a:rPr>
                        <a:t>ГБУЗ РБ ГБ № 1 </a:t>
                      </a:r>
                      <a:r>
                        <a:rPr lang="ru-RU" sz="1300" b="1" u="none" strike="noStrike" dirty="0" err="1">
                          <a:effectLst/>
                        </a:rPr>
                        <a:t>г.Октябрьский</a:t>
                      </a:r>
                      <a:endParaRPr lang="ru-RU" sz="1300" b="1" i="0" u="none" strike="noStrike" dirty="0"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300" b="1" u="none" strike="noStrike" dirty="0">
                          <a:effectLst/>
                        </a:rPr>
                        <a:t>ГБУЗ РБ </a:t>
                      </a:r>
                      <a:r>
                        <a:rPr lang="ru-RU" sz="1300" b="1" u="none" strike="noStrike" dirty="0" err="1">
                          <a:effectLst/>
                        </a:rPr>
                        <a:t>Бижбулякская</a:t>
                      </a:r>
                      <a:r>
                        <a:rPr lang="ru-RU" sz="1300" b="1" u="none" strike="noStrike" dirty="0">
                          <a:effectLst/>
                        </a:rPr>
                        <a:t> ЦРБ</a:t>
                      </a:r>
                      <a:endParaRPr lang="ru-RU" sz="1300" b="1" i="0" u="none" strike="noStrike" dirty="0"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300" b="1" u="none" strike="noStrike" dirty="0">
                          <a:effectLst/>
                        </a:rPr>
                        <a:t>ГБУЗ РБ </a:t>
                      </a:r>
                      <a:r>
                        <a:rPr lang="ru-RU" sz="1300" b="1" u="none" strike="noStrike" dirty="0" err="1">
                          <a:effectLst/>
                        </a:rPr>
                        <a:t>Ермекеевская</a:t>
                      </a:r>
                      <a:r>
                        <a:rPr lang="ru-RU" sz="1300" b="1" u="none" strike="noStrike" dirty="0">
                          <a:effectLst/>
                        </a:rPr>
                        <a:t> ЦРБ</a:t>
                      </a:r>
                      <a:endParaRPr lang="ru-RU" sz="1300" b="1" i="0" u="none" strike="noStrike" dirty="0"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sng" strike="noStrike" dirty="0">
                          <a:solidFill>
                            <a:srgbClr val="6600FF"/>
                          </a:solidFill>
                          <a:effectLst/>
                        </a:rPr>
                        <a:t>ПСО № 2 ГБУЗ РБ Белорецкая ЦРКБ</a:t>
                      </a:r>
                      <a:endParaRPr lang="ru-RU" sz="1300" b="1" i="0" u="sng" strike="noStrike" dirty="0">
                        <a:solidFill>
                          <a:srgbClr val="6600FF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300" b="1" u="none" strike="noStrike" dirty="0">
                          <a:effectLst/>
                        </a:rPr>
                        <a:t>ГБУЗ РБ Белорецкая ЦРКБ</a:t>
                      </a:r>
                      <a:endParaRPr lang="ru-RU" sz="1300" b="1" i="0" u="none" strike="noStrike" dirty="0"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300" b="1" u="none" strike="noStrike" dirty="0">
                          <a:effectLst/>
                        </a:rPr>
                        <a:t>ГБУЗ РБ </a:t>
                      </a:r>
                      <a:r>
                        <a:rPr lang="ru-RU" sz="1300" b="1" u="none" strike="noStrike" dirty="0" err="1">
                          <a:effectLst/>
                        </a:rPr>
                        <a:t>Бурзянская</a:t>
                      </a:r>
                      <a:r>
                        <a:rPr lang="ru-RU" sz="1300" b="1" u="none" strike="noStrike" dirty="0">
                          <a:effectLst/>
                        </a:rPr>
                        <a:t> ЦРБ</a:t>
                      </a:r>
                      <a:endParaRPr lang="ru-RU" sz="1300" b="1" i="0" u="none" strike="noStrike" dirty="0"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300" b="1" u="none" strike="noStrike" dirty="0">
                          <a:effectLst/>
                        </a:rPr>
                        <a:t>ГБУЗ РБ </a:t>
                      </a:r>
                      <a:r>
                        <a:rPr lang="ru-RU" sz="1300" b="1" u="none" strike="noStrike" dirty="0" err="1">
                          <a:effectLst/>
                        </a:rPr>
                        <a:t>Аскаровская</a:t>
                      </a:r>
                      <a:r>
                        <a:rPr lang="ru-RU" sz="1300" b="1" u="none" strike="noStrike" dirty="0">
                          <a:effectLst/>
                        </a:rPr>
                        <a:t> ЦРБ (</a:t>
                      </a:r>
                      <a:r>
                        <a:rPr lang="ru-RU" sz="1300" b="1" u="none" strike="noStrike" dirty="0" err="1" smtClean="0">
                          <a:effectLst/>
                        </a:rPr>
                        <a:t>Абзелиловский</a:t>
                      </a:r>
                      <a:r>
                        <a:rPr lang="ru-RU" sz="1300" b="1" u="none" strike="noStrike" dirty="0" smtClean="0">
                          <a:effectLst/>
                        </a:rPr>
                        <a:t>)</a:t>
                      </a:r>
                      <a:endParaRPr lang="ru-RU" sz="1300" b="1" i="0" u="none" strike="noStrike" dirty="0">
                        <a:effectLst/>
                        <a:latin typeface="Calibri"/>
                      </a:endParaRPr>
                    </a:p>
                  </a:txBody>
                  <a:tcPr marL="5029" marR="5029" marT="502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300" b="1" u="none" strike="noStrike" dirty="0" err="1" smtClean="0">
                          <a:effectLst/>
                        </a:rPr>
                        <a:t>г.Межгорье</a:t>
                      </a:r>
                      <a:endParaRPr lang="ru-RU" sz="1300" b="1" i="0" u="none" strike="noStrike" dirty="0"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sng" strike="noStrike" dirty="0" smtClean="0">
                          <a:solidFill>
                            <a:srgbClr val="6600FF"/>
                          </a:solidFill>
                          <a:effectLst/>
                        </a:rPr>
                        <a:t>ПСО № 17 ГБУЗ </a:t>
                      </a:r>
                      <a:r>
                        <a:rPr lang="ru-RU" sz="1300" b="1" u="sng" strike="noStrike" dirty="0">
                          <a:solidFill>
                            <a:srgbClr val="6600FF"/>
                          </a:solidFill>
                          <a:effectLst/>
                        </a:rPr>
                        <a:t>РБ Учалинская ЦРБ</a:t>
                      </a:r>
                      <a:endParaRPr lang="ru-RU" sz="1300" b="1" i="0" u="sng" strike="noStrike" dirty="0">
                        <a:solidFill>
                          <a:srgbClr val="6600FF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ГБУЗ РБ Учалинская ЦРБ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sng" strike="noStrike" dirty="0">
                          <a:solidFill>
                            <a:srgbClr val="6600FF"/>
                          </a:solidFill>
                          <a:effectLst/>
                        </a:rPr>
                        <a:t>ПСО № 3 ГБУЗ РБ ГКБ №18 г. Уфа</a:t>
                      </a:r>
                      <a:endParaRPr lang="ru-RU" sz="1300" b="1" i="0" u="sng" strike="noStrike" dirty="0">
                        <a:solidFill>
                          <a:srgbClr val="6600FF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ГБУЗ РБ Благовещенская ЦРБ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ГБУЗ РБ </a:t>
                      </a:r>
                      <a:r>
                        <a:rPr lang="ru-RU" sz="13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Нуримановская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ЦРБ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ГБУЗ РБ </a:t>
                      </a:r>
                      <a:r>
                        <a:rPr lang="ru-RU" sz="13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Кушнаренковская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ЦРБ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ГБУЗ РБ </a:t>
                      </a:r>
                      <a:r>
                        <a:rPr lang="ru-RU" sz="13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Чекмагушевская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ЦРБ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ГБУЗ </a:t>
                      </a:r>
                      <a:r>
                        <a:rPr lang="ru-RU" sz="13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Кармаскалинская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ЦРБ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Советский </a:t>
                      </a:r>
                      <a:r>
                        <a:rPr lang="ru-RU" sz="13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район – ГКБ № 5, </a:t>
                      </a:r>
                      <a:r>
                        <a:rPr lang="ru-RU" sz="13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пол-ка</a:t>
                      </a:r>
                      <a:r>
                        <a:rPr lang="ru-RU" sz="13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№ 40, 51,50,33</a:t>
                      </a:r>
                      <a:endParaRPr lang="ru-RU" sz="13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Орджоникидзевский район – ГКБ № 10, № 18, </a:t>
                      </a:r>
                      <a:r>
                        <a:rPr lang="ru-RU" sz="13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пол-ка</a:t>
                      </a:r>
                      <a:r>
                        <a:rPr lang="ru-RU" sz="13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№ 2</a:t>
                      </a:r>
                      <a:endParaRPr lang="ru-RU" sz="13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Октябрьский </a:t>
                      </a:r>
                      <a:r>
                        <a:rPr lang="ru-RU" sz="13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район - </a:t>
                      </a:r>
                      <a:r>
                        <a:rPr lang="ru-RU" sz="13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пол-ка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№ 38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ФГБУЗ </a:t>
                      </a:r>
                      <a:r>
                        <a:rPr lang="ru-RU" sz="13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Пол-ка</a:t>
                      </a:r>
                      <a:r>
                        <a:rPr lang="ru-RU" sz="13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Уфимского НЦ РАН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sng" strike="noStrike" dirty="0">
                          <a:solidFill>
                            <a:srgbClr val="6600FF"/>
                          </a:solidFill>
                          <a:effectLst/>
                        </a:rPr>
                        <a:t>ПСО №  4 ГБУЗ РБ </a:t>
                      </a:r>
                      <a:r>
                        <a:rPr lang="ru-RU" sz="1300" b="1" u="sng" strike="noStrike" dirty="0" err="1">
                          <a:solidFill>
                            <a:srgbClr val="6600FF"/>
                          </a:solidFill>
                          <a:effectLst/>
                        </a:rPr>
                        <a:t>Туймазинская</a:t>
                      </a:r>
                      <a:r>
                        <a:rPr lang="ru-RU" sz="1300" b="1" u="sng" strike="noStrike" dirty="0">
                          <a:solidFill>
                            <a:srgbClr val="6600FF"/>
                          </a:solidFill>
                          <a:effectLst/>
                        </a:rPr>
                        <a:t> ЦРБ</a:t>
                      </a:r>
                      <a:endParaRPr lang="ru-RU" sz="1300" b="1" i="0" u="sng" strike="noStrike" dirty="0">
                        <a:solidFill>
                          <a:srgbClr val="6600FF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ГБУЗ РБ </a:t>
                      </a:r>
                      <a:r>
                        <a:rPr lang="ru-RU" sz="13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Туймазинская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ЦРБ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ГБУЗ РБ </a:t>
                      </a:r>
                      <a:r>
                        <a:rPr lang="ru-RU" sz="13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Бакалинская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ЦРБ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787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ГБУЗ РБ </a:t>
                      </a:r>
                      <a:r>
                        <a:rPr lang="ru-RU" sz="13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Шаранская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ЦРБ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C:\Users\1\Desktop\Валера карты\рсц_ок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092" y="1415261"/>
            <a:ext cx="4248472" cy="547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 rot="2166816">
            <a:off x="4036663" y="4015685"/>
            <a:ext cx="190432" cy="358391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000" b="1" dirty="0" smtClean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 rot="2166816">
            <a:off x="4139254" y="3367780"/>
            <a:ext cx="190432" cy="422252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000" b="1" dirty="0" smtClean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rot="2166816">
            <a:off x="4130715" y="3171438"/>
            <a:ext cx="301838" cy="1268291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ПСО № 17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 Учалы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 rot="2166816">
            <a:off x="4526762" y="3700972"/>
            <a:ext cx="51421" cy="51620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000" b="1" dirty="0" smtClean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 rot="2166816">
            <a:off x="3862192" y="4231283"/>
            <a:ext cx="51421" cy="51620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000" b="1" dirty="0" smtClean="0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 rot="2166816">
            <a:off x="4460168" y="3212061"/>
            <a:ext cx="82588" cy="172962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000" b="1" dirty="0" smtClean="0">
              <a:solidFill>
                <a:schemeClr val="bg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 rot="2166816">
            <a:off x="4620029" y="3212061"/>
            <a:ext cx="82588" cy="172962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000" b="1" dirty="0" smtClean="0">
              <a:solidFill>
                <a:schemeClr val="bg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 rot="2166816">
            <a:off x="4390866" y="3314539"/>
            <a:ext cx="82588" cy="172962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000" b="1" dirty="0" smtClean="0">
              <a:solidFill>
                <a:schemeClr val="bg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 rot="2166816">
            <a:off x="4511177" y="3868769"/>
            <a:ext cx="82588" cy="172962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000" b="1" dirty="0" smtClean="0">
              <a:solidFill>
                <a:schemeClr val="bg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 rot="2166816">
            <a:off x="4551281" y="3983913"/>
            <a:ext cx="51421" cy="51620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000" b="1" dirty="0" smtClean="0">
              <a:solidFill>
                <a:schemeClr val="bg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 rot="2166816">
            <a:off x="4551280" y="3833479"/>
            <a:ext cx="51421" cy="51620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000" b="1" dirty="0" smtClean="0">
              <a:solidFill>
                <a:schemeClr val="bg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 rot="2166816">
            <a:off x="4375836" y="3837401"/>
            <a:ext cx="82588" cy="172962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000" b="1" dirty="0" smtClean="0">
              <a:solidFill>
                <a:schemeClr val="bg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 rot="2166816">
            <a:off x="4456304" y="3829040"/>
            <a:ext cx="82588" cy="172962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000" b="1" dirty="0" smtClean="0">
              <a:solidFill>
                <a:schemeClr val="bg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 rot="2166816">
            <a:off x="4451366" y="3734839"/>
            <a:ext cx="82588" cy="172962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000" b="1" dirty="0" smtClean="0">
              <a:solidFill>
                <a:schemeClr val="bg1"/>
              </a:solidFill>
            </a:endParaRPr>
          </a:p>
        </p:txBody>
      </p:sp>
      <p:sp>
        <p:nvSpPr>
          <p:cNvPr id="26" name="Двойная волна 25"/>
          <p:cNvSpPr/>
          <p:nvPr/>
        </p:nvSpPr>
        <p:spPr>
          <a:xfrm>
            <a:off x="117105" y="23898"/>
            <a:ext cx="8798769" cy="408796"/>
          </a:xfrm>
          <a:prstGeom prst="doubleWave">
            <a:avLst>
              <a:gd name="adj1" fmla="val 6250"/>
              <a:gd name="adj2" fmla="val -120"/>
            </a:avLst>
          </a:prstGeom>
          <a:solidFill>
            <a:srgbClr val="D6009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2400" b="1" dirty="0" smtClean="0">
                <a:solidFill>
                  <a:schemeClr val="bg1"/>
                </a:solidFill>
              </a:rPr>
              <a:t>Зона  ответственности  </a:t>
            </a:r>
            <a:r>
              <a:rPr lang="ru-RU" sz="2400" b="1" dirty="0">
                <a:solidFill>
                  <a:schemeClr val="bg1"/>
                </a:solidFill>
              </a:rPr>
              <a:t>РСЦ № 1 ГБУЗ РБ БСМП </a:t>
            </a:r>
            <a:r>
              <a:rPr lang="ru-RU" sz="2400" b="1" dirty="0" smtClean="0">
                <a:solidFill>
                  <a:schemeClr val="bg1"/>
                </a:solidFill>
              </a:rPr>
              <a:t> г</a:t>
            </a:r>
            <a:r>
              <a:rPr lang="ru-RU" sz="2400" b="1" dirty="0">
                <a:solidFill>
                  <a:schemeClr val="bg1"/>
                </a:solidFill>
              </a:rPr>
              <a:t>. Уфа </a:t>
            </a:r>
            <a:r>
              <a:rPr lang="ru-RU" sz="2400" b="1" dirty="0" smtClean="0">
                <a:solidFill>
                  <a:schemeClr val="bg1"/>
                </a:solidFill>
              </a:rPr>
              <a:t> по </a:t>
            </a:r>
            <a:r>
              <a:rPr lang="ru-RU" sz="2400" b="1" dirty="0">
                <a:solidFill>
                  <a:schemeClr val="bg1"/>
                </a:solidFill>
              </a:rPr>
              <a:t>ОКС</a:t>
            </a: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6043776"/>
              </p:ext>
            </p:extLst>
          </p:nvPr>
        </p:nvGraphicFramePr>
        <p:xfrm>
          <a:off x="5036" y="438799"/>
          <a:ext cx="5256584" cy="9803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6584"/>
              </a:tblGrid>
              <a:tr h="21602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Приказ МЗ РБ № 2282-Д  от 26.07.2016 г.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"О совершенствовании организации оказания медицинской</a:t>
                      </a:r>
                      <a:r>
                        <a:rPr lang="ru-RU" sz="1600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помощи больным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с сердечно-сосудистыми</a:t>
                      </a:r>
                      <a:r>
                        <a:rPr lang="ru-RU" sz="1600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заболеваниями 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в РБ"</a:t>
                      </a:r>
                      <a:endParaRPr lang="ru-RU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5632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1253917596"/>
              </p:ext>
            </p:extLst>
          </p:nvPr>
        </p:nvGraphicFramePr>
        <p:xfrm>
          <a:off x="3983816" y="3380304"/>
          <a:ext cx="5544616" cy="2681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450492336"/>
              </p:ext>
            </p:extLst>
          </p:nvPr>
        </p:nvGraphicFramePr>
        <p:xfrm>
          <a:off x="-252536" y="980728"/>
          <a:ext cx="4933056" cy="2860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6355993" y="6480968"/>
            <a:ext cx="1192820" cy="381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3333FF"/>
                </a:solidFill>
              </a:rPr>
              <a:t>11635</a:t>
            </a:r>
            <a:endParaRPr lang="ru-RU" sz="2800" b="1" dirty="0">
              <a:solidFill>
                <a:srgbClr val="3333FF"/>
              </a:solidFill>
            </a:endParaRPr>
          </a:p>
        </p:txBody>
      </p:sp>
      <p:sp>
        <p:nvSpPr>
          <p:cNvPr id="24" name="Правая фигурная скобка 23"/>
          <p:cNvSpPr/>
          <p:nvPr/>
        </p:nvSpPr>
        <p:spPr>
          <a:xfrm rot="5400000">
            <a:off x="6559876" y="3998947"/>
            <a:ext cx="392497" cy="4502096"/>
          </a:xfrm>
          <a:prstGeom prst="rightBrace">
            <a:avLst>
              <a:gd name="adj1" fmla="val 31025"/>
              <a:gd name="adj2" fmla="val 50013"/>
            </a:avLst>
          </a:prstGeom>
          <a:ln w="635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авая фигурная скобка 8"/>
          <p:cNvSpPr/>
          <p:nvPr/>
        </p:nvSpPr>
        <p:spPr>
          <a:xfrm rot="5400000">
            <a:off x="2254058" y="1930518"/>
            <a:ext cx="392497" cy="4109541"/>
          </a:xfrm>
          <a:prstGeom prst="rightBrace">
            <a:avLst>
              <a:gd name="adj1" fmla="val 31025"/>
              <a:gd name="adj2" fmla="val 50013"/>
            </a:avLst>
          </a:prstGeom>
          <a:solidFill>
            <a:sysClr val="window" lastClr="FFFFFF"/>
          </a:solidFill>
          <a:ln w="63500">
            <a:solidFill>
              <a:srgbClr val="05FF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66FFC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51476" y="4290639"/>
            <a:ext cx="1797659" cy="381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5FFAC"/>
                </a:solidFill>
              </a:rPr>
              <a:t>31260</a:t>
            </a:r>
            <a:endParaRPr lang="ru-RU" sz="2800" b="1" dirty="0">
              <a:solidFill>
                <a:srgbClr val="05FFAC"/>
              </a:solidFill>
            </a:endParaRPr>
          </a:p>
        </p:txBody>
      </p:sp>
      <p:sp>
        <p:nvSpPr>
          <p:cNvPr id="11" name="Двойная волна 10"/>
          <p:cNvSpPr/>
          <p:nvPr/>
        </p:nvSpPr>
        <p:spPr>
          <a:xfrm>
            <a:off x="208404" y="5182"/>
            <a:ext cx="8798769" cy="912852"/>
          </a:xfrm>
          <a:prstGeom prst="doubleWave">
            <a:avLst>
              <a:gd name="adj1" fmla="val 6250"/>
              <a:gd name="adj2" fmla="val -120"/>
            </a:avLst>
          </a:prstGeom>
          <a:solidFill>
            <a:srgbClr val="D6009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2400" b="1" dirty="0">
                <a:solidFill>
                  <a:schemeClr val="bg1"/>
                </a:solidFill>
              </a:rPr>
              <a:t>Динамика числа больных с ОКС, 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пролеченных в зоне действия РСЦ №1 за годы работы</a:t>
            </a:r>
          </a:p>
        </p:txBody>
      </p:sp>
    </p:spTree>
    <p:extLst>
      <p:ext uri="{BB962C8B-B14F-4D97-AF65-F5344CB8AC3E}">
        <p14:creationId xmlns:p14="http://schemas.microsoft.com/office/powerpoint/2010/main" xmlns="" val="371116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3331390675"/>
              </p:ext>
            </p:extLst>
          </p:nvPr>
        </p:nvGraphicFramePr>
        <p:xfrm>
          <a:off x="-900608" y="980728"/>
          <a:ext cx="10585176" cy="2860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авая фигурная скобка 8"/>
          <p:cNvSpPr/>
          <p:nvPr/>
        </p:nvSpPr>
        <p:spPr>
          <a:xfrm rot="5400000">
            <a:off x="4303742" y="-531439"/>
            <a:ext cx="392497" cy="8640960"/>
          </a:xfrm>
          <a:prstGeom prst="rightBrace">
            <a:avLst>
              <a:gd name="adj1" fmla="val 31025"/>
              <a:gd name="adj2" fmla="val 50013"/>
            </a:avLst>
          </a:prstGeom>
          <a:ln w="635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01160" y="4099726"/>
            <a:ext cx="1797659" cy="381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C0099"/>
                </a:solidFill>
              </a:rPr>
              <a:t>5301</a:t>
            </a:r>
            <a:endParaRPr lang="ru-RU" sz="2800" b="1" dirty="0">
              <a:solidFill>
                <a:srgbClr val="CC0099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8465882"/>
              </p:ext>
            </p:extLst>
          </p:nvPr>
        </p:nvGraphicFramePr>
        <p:xfrm>
          <a:off x="251520" y="4941168"/>
          <a:ext cx="8712968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5544616"/>
              </a:tblGrid>
              <a:tr h="771785"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Переведено в РСЦ </a:t>
                      </a:r>
                    </a:p>
                    <a:p>
                      <a:pPr algn="ctr"/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из ПСО больных с </a:t>
                      </a:r>
                    </a:p>
                    <a:p>
                      <a:pPr algn="ctr"/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ОКС </a:t>
                      </a:r>
                      <a:endParaRPr lang="ru-RU" sz="28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12 мес. 2016 г.</a:t>
                      </a:r>
                      <a:r>
                        <a:rPr lang="ru-RU" sz="3600" b="1" baseline="0" dirty="0" smtClean="0">
                          <a:solidFill>
                            <a:schemeClr val="tx1"/>
                          </a:solidFill>
                        </a:rPr>
                        <a:t> - 1054</a:t>
                      </a:r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 чел.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 мес. 2017 г. - 1136 чел.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Двойная волна 6"/>
          <p:cNvSpPr/>
          <p:nvPr/>
        </p:nvSpPr>
        <p:spPr>
          <a:xfrm>
            <a:off x="179510" y="0"/>
            <a:ext cx="8798769" cy="1050063"/>
          </a:xfrm>
          <a:prstGeom prst="doubleWave">
            <a:avLst>
              <a:gd name="adj1" fmla="val 6250"/>
              <a:gd name="adj2" fmla="val -120"/>
            </a:avLst>
          </a:prstGeom>
          <a:solidFill>
            <a:srgbClr val="D6009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2400" b="1" dirty="0">
                <a:solidFill>
                  <a:schemeClr val="bg1"/>
                </a:solidFill>
              </a:rPr>
              <a:t>Динамика числа больных с ОКС, 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пролеченных в зоне действия РСЦ №1 за 12 мес. 2017гг.</a:t>
            </a:r>
          </a:p>
        </p:txBody>
      </p:sp>
    </p:spTree>
    <p:extLst>
      <p:ext uri="{BB962C8B-B14F-4D97-AF65-F5344CB8AC3E}">
        <p14:creationId xmlns:p14="http://schemas.microsoft.com/office/powerpoint/2010/main" xmlns="" val="314318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2540939095"/>
              </p:ext>
            </p:extLst>
          </p:nvPr>
        </p:nvGraphicFramePr>
        <p:xfrm>
          <a:off x="0" y="750615"/>
          <a:ext cx="2195736" cy="1598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1571265074"/>
              </p:ext>
            </p:extLst>
          </p:nvPr>
        </p:nvGraphicFramePr>
        <p:xfrm>
          <a:off x="4283968" y="2250936"/>
          <a:ext cx="2160240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3007187488"/>
              </p:ext>
            </p:extLst>
          </p:nvPr>
        </p:nvGraphicFramePr>
        <p:xfrm>
          <a:off x="1460235" y="2322944"/>
          <a:ext cx="2088232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1494375346"/>
              </p:ext>
            </p:extLst>
          </p:nvPr>
        </p:nvGraphicFramePr>
        <p:xfrm>
          <a:off x="2843808" y="836712"/>
          <a:ext cx="2160240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3323112432"/>
              </p:ext>
            </p:extLst>
          </p:nvPr>
        </p:nvGraphicFramePr>
        <p:xfrm>
          <a:off x="5796136" y="836712"/>
          <a:ext cx="2088232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xmlns="" val="3415156123"/>
              </p:ext>
            </p:extLst>
          </p:nvPr>
        </p:nvGraphicFramePr>
        <p:xfrm>
          <a:off x="-196696" y="4358332"/>
          <a:ext cx="9340695" cy="2503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3" name="Прямая со стрелкой 2"/>
          <p:cNvCxnSpPr/>
          <p:nvPr/>
        </p:nvCxnSpPr>
        <p:spPr>
          <a:xfrm>
            <a:off x="2123728" y="5841268"/>
            <a:ext cx="162018" cy="5400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275856" y="5841268"/>
            <a:ext cx="162018" cy="5400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417888" y="5841268"/>
            <a:ext cx="162018" cy="5400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xmlns="" val="36285241"/>
              </p:ext>
            </p:extLst>
          </p:nvPr>
        </p:nvGraphicFramePr>
        <p:xfrm>
          <a:off x="6983760" y="2250936"/>
          <a:ext cx="2160240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6" name="Двойная волна 15"/>
          <p:cNvSpPr/>
          <p:nvPr/>
        </p:nvSpPr>
        <p:spPr>
          <a:xfrm>
            <a:off x="155381" y="116632"/>
            <a:ext cx="8798769" cy="618015"/>
          </a:xfrm>
          <a:prstGeom prst="doubleWave">
            <a:avLst>
              <a:gd name="adj1" fmla="val 6250"/>
              <a:gd name="adj2" fmla="val -120"/>
            </a:avLst>
          </a:prstGeom>
          <a:solidFill>
            <a:srgbClr val="D6009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Структура ОКС в зоне РСЦ № 1 за 12 мес. 2017г.</a:t>
            </a:r>
          </a:p>
        </p:txBody>
      </p:sp>
      <p:sp>
        <p:nvSpPr>
          <p:cNvPr id="21" name="Двойная волна 20"/>
          <p:cNvSpPr/>
          <p:nvPr/>
        </p:nvSpPr>
        <p:spPr>
          <a:xfrm>
            <a:off x="99512" y="3933056"/>
            <a:ext cx="8798769" cy="618015"/>
          </a:xfrm>
          <a:prstGeom prst="doubleWave">
            <a:avLst>
              <a:gd name="adj1" fmla="val 6250"/>
              <a:gd name="adj2" fmla="val -120"/>
            </a:avLst>
          </a:prstGeom>
          <a:solidFill>
            <a:srgbClr val="D6009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Госпитализация пациентов с ОКС до 12 час</a:t>
            </a:r>
            <a:r>
              <a:rPr lang="ru-RU" sz="2400" b="1" dirty="0" smtClean="0">
                <a:solidFill>
                  <a:schemeClr val="bg1"/>
                </a:solidFill>
              </a:rPr>
              <a:t>., %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133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951616436"/>
              </p:ext>
            </p:extLst>
          </p:nvPr>
        </p:nvGraphicFramePr>
        <p:xfrm>
          <a:off x="-396552" y="1268760"/>
          <a:ext cx="964907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Двойная волна 3"/>
          <p:cNvSpPr/>
          <p:nvPr/>
        </p:nvSpPr>
        <p:spPr>
          <a:xfrm>
            <a:off x="155381" y="188640"/>
            <a:ext cx="8798769" cy="1160156"/>
          </a:xfrm>
          <a:prstGeom prst="doubleWave">
            <a:avLst>
              <a:gd name="adj1" fmla="val 6250"/>
              <a:gd name="adj2" fmla="val -120"/>
            </a:avLst>
          </a:prstGeom>
          <a:solidFill>
            <a:srgbClr val="D6009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Госпитализация пациентов с ИМ до 6 час от начала заболевания</a:t>
            </a:r>
            <a:r>
              <a:rPr lang="ru-RU" sz="2400" b="1" dirty="0" smtClean="0">
                <a:solidFill>
                  <a:schemeClr val="bg1"/>
                </a:solidFill>
              </a:rPr>
              <a:t>, % </a:t>
            </a:r>
            <a:r>
              <a:rPr lang="ru-RU" sz="2400" b="1" dirty="0">
                <a:solidFill>
                  <a:schemeClr val="bg1"/>
                </a:solidFill>
              </a:rPr>
              <a:t>от ИМ</a:t>
            </a:r>
            <a:endParaRPr lang="ru-RU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316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110C3-97F8-4EF7-966C-05F9AFD9DD31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graphicFrame>
        <p:nvGraphicFramePr>
          <p:cNvPr id="16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85696693"/>
              </p:ext>
            </p:extLst>
          </p:nvPr>
        </p:nvGraphicFramePr>
        <p:xfrm>
          <a:off x="1691680" y="368660"/>
          <a:ext cx="5240471" cy="2603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5496999" y="1539661"/>
            <a:ext cx="877636" cy="3600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rgbClr val="FF0000"/>
                </a:solidFill>
              </a:rPr>
              <a:t>- 5,3%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-30493" y="6505637"/>
            <a:ext cx="2014929" cy="325067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rgbClr val="FF0000"/>
                </a:solidFill>
              </a:rPr>
              <a:t>Данные </a:t>
            </a:r>
            <a:r>
              <a:rPr lang="ru-RU" sz="1000" b="1" dirty="0" smtClean="0">
                <a:solidFill>
                  <a:srgbClr val="FF0000"/>
                </a:solidFill>
              </a:rPr>
              <a:t> </a:t>
            </a:r>
            <a:r>
              <a:rPr lang="ru-RU" sz="1000" b="1" dirty="0" err="1" smtClean="0">
                <a:solidFill>
                  <a:srgbClr val="FF0000"/>
                </a:solidFill>
              </a:rPr>
              <a:t>Башкортостанстат</a:t>
            </a:r>
            <a:endParaRPr lang="ru-RU" sz="1000" b="1" dirty="0">
              <a:solidFill>
                <a:srgbClr val="FF0000"/>
              </a:solidFill>
            </a:endParaRPr>
          </a:p>
        </p:txBody>
      </p:sp>
      <p:graphicFrame>
        <p:nvGraphicFramePr>
          <p:cNvPr id="23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36788496"/>
              </p:ext>
            </p:extLst>
          </p:nvPr>
        </p:nvGraphicFramePr>
        <p:xfrm>
          <a:off x="1126985" y="2691428"/>
          <a:ext cx="3092658" cy="1968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86184610"/>
              </p:ext>
            </p:extLst>
          </p:nvPr>
        </p:nvGraphicFramePr>
        <p:xfrm>
          <a:off x="793165" y="4889445"/>
          <a:ext cx="3092658" cy="1968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05450359"/>
              </p:ext>
            </p:extLst>
          </p:nvPr>
        </p:nvGraphicFramePr>
        <p:xfrm>
          <a:off x="4785078" y="2691428"/>
          <a:ext cx="3092658" cy="1968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3635896" y="3315390"/>
            <a:ext cx="877636" cy="3600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rgbClr val="FF0000"/>
                </a:solidFill>
              </a:rPr>
              <a:t>- 8,9%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421176" y="3135370"/>
            <a:ext cx="1050886" cy="3600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rgbClr val="FF0DB4"/>
                </a:solidFill>
              </a:rPr>
              <a:t>- 4,1 %</a:t>
            </a:r>
            <a:endParaRPr lang="ru-RU" sz="2000" b="1" u="sng" dirty="0">
              <a:solidFill>
                <a:srgbClr val="FF0DB4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75856" y="5589240"/>
            <a:ext cx="1080120" cy="360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rgbClr val="FF0000"/>
                </a:solidFill>
              </a:rPr>
              <a:t>+ 2,4 %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22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36955469"/>
              </p:ext>
            </p:extLst>
          </p:nvPr>
        </p:nvGraphicFramePr>
        <p:xfrm>
          <a:off x="5496999" y="4749254"/>
          <a:ext cx="3092658" cy="2112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1" name="Скругленный прямоугольник 30"/>
          <p:cNvSpPr/>
          <p:nvPr/>
        </p:nvSpPr>
        <p:spPr>
          <a:xfrm>
            <a:off x="7859994" y="5499741"/>
            <a:ext cx="1224136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rgbClr val="FF0DB4"/>
                </a:solidFill>
              </a:rPr>
              <a:t>- 10,2%</a:t>
            </a:r>
            <a:endParaRPr lang="ru-RU" sz="2000" b="1" u="sng" dirty="0">
              <a:solidFill>
                <a:srgbClr val="FF0DB4"/>
              </a:solidFill>
            </a:endParaRPr>
          </a:p>
        </p:txBody>
      </p:sp>
      <p:sp>
        <p:nvSpPr>
          <p:cNvPr id="19" name="Двойная волна 18"/>
          <p:cNvSpPr/>
          <p:nvPr/>
        </p:nvSpPr>
        <p:spPr>
          <a:xfrm>
            <a:off x="174128" y="116632"/>
            <a:ext cx="8831721" cy="511968"/>
          </a:xfrm>
          <a:prstGeom prst="doubleWave">
            <a:avLst>
              <a:gd name="adj1" fmla="val 6250"/>
              <a:gd name="adj2" fmla="val -120"/>
            </a:avLst>
          </a:prstGeom>
          <a:solidFill>
            <a:srgbClr val="D6009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latin typeface="Calibri" pitchFamily="34" charset="0"/>
              </a:rPr>
              <a:t>Смертность населения РБ от БСК </a:t>
            </a:r>
          </a:p>
        </p:txBody>
      </p:sp>
    </p:spTree>
    <p:extLst>
      <p:ext uri="{BB962C8B-B14F-4D97-AF65-F5344CB8AC3E}">
        <p14:creationId xmlns:p14="http://schemas.microsoft.com/office/powerpoint/2010/main" xmlns="" val="158007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xmlns="" val="2487583825"/>
              </p:ext>
            </p:extLst>
          </p:nvPr>
        </p:nvGraphicFramePr>
        <p:xfrm>
          <a:off x="-382279" y="1023738"/>
          <a:ext cx="9540552" cy="4336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7293316"/>
              </p:ext>
            </p:extLst>
          </p:nvPr>
        </p:nvGraphicFramePr>
        <p:xfrm>
          <a:off x="2771800" y="4758288"/>
          <a:ext cx="637219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0314"/>
                <a:gridCol w="910314"/>
                <a:gridCol w="910314"/>
                <a:gridCol w="910314"/>
                <a:gridCol w="910314"/>
                <a:gridCol w="910314"/>
                <a:gridCol w="91031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9933FF"/>
                          </a:solidFill>
                        </a:rPr>
                        <a:t>27</a:t>
                      </a:r>
                      <a:endParaRPr lang="ru-RU" dirty="0">
                        <a:solidFill>
                          <a:srgbClr val="9933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9933FF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9933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9933FF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9933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9933FF"/>
                          </a:solidFill>
                        </a:rPr>
                        <a:t>40</a:t>
                      </a:r>
                      <a:endParaRPr lang="ru-RU" dirty="0">
                        <a:solidFill>
                          <a:srgbClr val="9933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9933FF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9933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9933FF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9933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9933FF"/>
                          </a:solidFill>
                        </a:rPr>
                        <a:t>70</a:t>
                      </a:r>
                      <a:endParaRPr lang="ru-RU" dirty="0">
                        <a:solidFill>
                          <a:srgbClr val="9933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131840" y="4984228"/>
            <a:ext cx="594015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u="sng" dirty="0" err="1">
                <a:solidFill>
                  <a:srgbClr val="9900FF"/>
                </a:solidFill>
              </a:rPr>
              <a:t>Догоспитальный</a:t>
            </a:r>
            <a:r>
              <a:rPr lang="ru-RU" sz="2800" b="1" u="sng" dirty="0">
                <a:solidFill>
                  <a:srgbClr val="9900FF"/>
                </a:solidFill>
              </a:rPr>
              <a:t> ТЛТ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88311" y="3167261"/>
            <a:ext cx="8395596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Двойная волна 6"/>
          <p:cNvSpPr/>
          <p:nvPr/>
        </p:nvSpPr>
        <p:spPr>
          <a:xfrm>
            <a:off x="185138" y="188640"/>
            <a:ext cx="8798769" cy="618015"/>
          </a:xfrm>
          <a:prstGeom prst="doubleWave">
            <a:avLst>
              <a:gd name="adj1" fmla="val 6250"/>
              <a:gd name="adj2" fmla="val -120"/>
            </a:avLst>
          </a:prstGeom>
          <a:solidFill>
            <a:srgbClr val="D6009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bg1"/>
                </a:solidFill>
              </a:rPr>
              <a:t>Тромболитическая</a:t>
            </a:r>
            <a:r>
              <a:rPr lang="ru-RU" sz="2400" b="1" dirty="0">
                <a:solidFill>
                  <a:schemeClr val="bg1"/>
                </a:solidFill>
              </a:rPr>
              <a:t> терапия, % от ОИМ с ↑ </a:t>
            </a:r>
            <a:r>
              <a:rPr lang="en-US" sz="2400" b="1" dirty="0">
                <a:solidFill>
                  <a:schemeClr val="bg1"/>
                </a:solidFill>
              </a:rPr>
              <a:t>ST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179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48869750"/>
              </p:ext>
            </p:extLst>
          </p:nvPr>
        </p:nvGraphicFramePr>
        <p:xfrm>
          <a:off x="-180528" y="836713"/>
          <a:ext cx="410445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5364754"/>
              </p:ext>
            </p:extLst>
          </p:nvPr>
        </p:nvGraphicFramePr>
        <p:xfrm>
          <a:off x="4066711" y="908720"/>
          <a:ext cx="504238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46046527"/>
              </p:ext>
            </p:extLst>
          </p:nvPr>
        </p:nvGraphicFramePr>
        <p:xfrm>
          <a:off x="755576" y="3789040"/>
          <a:ext cx="5256584" cy="306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3978517572"/>
              </p:ext>
            </p:extLst>
          </p:nvPr>
        </p:nvGraphicFramePr>
        <p:xfrm>
          <a:off x="5724128" y="4121696"/>
          <a:ext cx="338731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Овал 11"/>
          <p:cNvSpPr/>
          <p:nvPr/>
        </p:nvSpPr>
        <p:spPr>
          <a:xfrm>
            <a:off x="1835696" y="692696"/>
            <a:ext cx="1152128" cy="49881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- 4,7%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339752" y="942103"/>
            <a:ext cx="1152128" cy="49881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+ 8,2%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660232" y="764703"/>
            <a:ext cx="1152128" cy="49881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+ 2,1%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092280" y="1015898"/>
            <a:ext cx="1152128" cy="49881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+</a:t>
            </a:r>
            <a:r>
              <a:rPr lang="ru-RU" sz="1400" b="1" dirty="0" smtClean="0">
                <a:solidFill>
                  <a:srgbClr val="FF0000"/>
                </a:solidFill>
              </a:rPr>
              <a:t> 19,3%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857049" y="3872195"/>
            <a:ext cx="1152128" cy="49881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+</a:t>
            </a:r>
            <a:r>
              <a:rPr lang="ru-RU" sz="1400" b="1" dirty="0" smtClean="0">
                <a:solidFill>
                  <a:srgbClr val="FF0000"/>
                </a:solidFill>
              </a:rPr>
              <a:t> 9,7%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732542" y="4221088"/>
            <a:ext cx="1152128" cy="49881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+</a:t>
            </a:r>
            <a:r>
              <a:rPr lang="ru-RU" sz="1400" b="1" dirty="0" smtClean="0">
                <a:solidFill>
                  <a:srgbClr val="FF0000"/>
                </a:solidFill>
              </a:rPr>
              <a:t> 22,1%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991872" y="4397763"/>
            <a:ext cx="1152128" cy="49881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+</a:t>
            </a:r>
            <a:r>
              <a:rPr lang="ru-RU" sz="1400" b="1" dirty="0" smtClean="0">
                <a:solidFill>
                  <a:srgbClr val="FF0000"/>
                </a:solidFill>
              </a:rPr>
              <a:t> 25,3%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9" name="Двойная волна 18"/>
          <p:cNvSpPr/>
          <p:nvPr/>
        </p:nvSpPr>
        <p:spPr>
          <a:xfrm>
            <a:off x="155381" y="116632"/>
            <a:ext cx="8798769" cy="618015"/>
          </a:xfrm>
          <a:prstGeom prst="doubleWave">
            <a:avLst>
              <a:gd name="adj1" fmla="val 6250"/>
              <a:gd name="adj2" fmla="val -120"/>
            </a:avLst>
          </a:prstGeom>
          <a:solidFill>
            <a:srgbClr val="D6009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Оперативные </a:t>
            </a:r>
            <a:r>
              <a:rPr lang="ru-RU" sz="2400" b="1" dirty="0" smtClean="0">
                <a:solidFill>
                  <a:schemeClr val="bg1"/>
                </a:solidFill>
              </a:rPr>
              <a:t>вмешательства  больным </a:t>
            </a:r>
            <a:r>
              <a:rPr lang="ru-RU" sz="2400" b="1" dirty="0">
                <a:solidFill>
                  <a:schemeClr val="bg1"/>
                </a:solidFill>
              </a:rPr>
              <a:t>с ОКС </a:t>
            </a:r>
            <a:r>
              <a:rPr lang="ru-RU" sz="2400" b="1" dirty="0" smtClean="0">
                <a:solidFill>
                  <a:schemeClr val="bg1"/>
                </a:solidFill>
              </a:rPr>
              <a:t>в БСМП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984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16" y="260648"/>
            <a:ext cx="2267744" cy="259228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D60093"/>
                </a:solidFill>
              </a:rPr>
              <a:t>Число </a:t>
            </a:r>
            <a:r>
              <a:rPr lang="ru-RU" sz="2000" b="1" u="sng" dirty="0" err="1" smtClean="0">
                <a:solidFill>
                  <a:srgbClr val="D60093"/>
                </a:solidFill>
              </a:rPr>
              <a:t>коронарографий</a:t>
            </a:r>
            <a:r>
              <a:rPr lang="ru-RU" sz="2000" b="1" dirty="0" smtClean="0">
                <a:solidFill>
                  <a:srgbClr val="D60093"/>
                </a:solidFill>
              </a:rPr>
              <a:t>, проведенных пациентам из ПСО </a:t>
            </a:r>
            <a:br>
              <a:rPr lang="ru-RU" sz="2000" b="1" dirty="0" smtClean="0">
                <a:solidFill>
                  <a:srgbClr val="D60093"/>
                </a:solidFill>
              </a:rPr>
            </a:br>
            <a:r>
              <a:rPr lang="ru-RU" sz="2000" b="1" dirty="0" smtClean="0">
                <a:solidFill>
                  <a:srgbClr val="D60093"/>
                </a:solidFill>
              </a:rPr>
              <a:t>в ГБУЗ РБ БСМП </a:t>
            </a:r>
            <a:br>
              <a:rPr lang="ru-RU" sz="2000" b="1" dirty="0" smtClean="0">
                <a:solidFill>
                  <a:srgbClr val="D60093"/>
                </a:solidFill>
              </a:rPr>
            </a:br>
            <a:r>
              <a:rPr lang="ru-RU" sz="2000" b="1" dirty="0" smtClean="0">
                <a:solidFill>
                  <a:srgbClr val="D60093"/>
                </a:solidFill>
              </a:rPr>
              <a:t>г. Уфа </a:t>
            </a:r>
            <a:br>
              <a:rPr lang="ru-RU" sz="2000" b="1" dirty="0" smtClean="0">
                <a:solidFill>
                  <a:srgbClr val="D60093"/>
                </a:solidFill>
              </a:rPr>
            </a:br>
            <a:r>
              <a:rPr lang="ru-RU" sz="2000" b="1" dirty="0" smtClean="0">
                <a:solidFill>
                  <a:srgbClr val="D60093"/>
                </a:solidFill>
              </a:rPr>
              <a:t>за 12 мес. 2017 гг. </a:t>
            </a:r>
            <a:endParaRPr lang="ru-RU" sz="2000" b="1" dirty="0">
              <a:solidFill>
                <a:srgbClr val="D60093"/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3654323899"/>
              </p:ext>
            </p:extLst>
          </p:nvPr>
        </p:nvGraphicFramePr>
        <p:xfrm>
          <a:off x="1043608" y="116632"/>
          <a:ext cx="874846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4077072"/>
            <a:ext cx="2411760" cy="237626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D60093"/>
                </a:solidFill>
              </a:rPr>
              <a:t>Число </a:t>
            </a:r>
          </a:p>
          <a:p>
            <a:r>
              <a:rPr lang="ru-RU" sz="2000" b="1" u="sng" dirty="0" err="1" smtClean="0">
                <a:solidFill>
                  <a:srgbClr val="D60093"/>
                </a:solidFill>
              </a:rPr>
              <a:t>стентирований</a:t>
            </a:r>
            <a:r>
              <a:rPr lang="ru-RU" sz="2000" b="1" dirty="0" smtClean="0">
                <a:solidFill>
                  <a:srgbClr val="D60093"/>
                </a:solidFill>
              </a:rPr>
              <a:t>, проведенных </a:t>
            </a:r>
          </a:p>
          <a:p>
            <a:r>
              <a:rPr lang="ru-RU" sz="2000" b="1" dirty="0" smtClean="0">
                <a:solidFill>
                  <a:srgbClr val="D60093"/>
                </a:solidFill>
              </a:rPr>
              <a:t>пациентам из ПСО </a:t>
            </a:r>
            <a:br>
              <a:rPr lang="ru-RU" sz="2000" b="1" dirty="0" smtClean="0">
                <a:solidFill>
                  <a:srgbClr val="D60093"/>
                </a:solidFill>
              </a:rPr>
            </a:br>
            <a:r>
              <a:rPr lang="ru-RU" sz="2000" b="1" dirty="0" smtClean="0">
                <a:solidFill>
                  <a:srgbClr val="D60093"/>
                </a:solidFill>
              </a:rPr>
              <a:t>в ГБУЗ РБ БСМП </a:t>
            </a:r>
          </a:p>
          <a:p>
            <a:r>
              <a:rPr lang="ru-RU" sz="2000" b="1" dirty="0" smtClean="0">
                <a:solidFill>
                  <a:srgbClr val="D60093"/>
                </a:solidFill>
              </a:rPr>
              <a:t>г. Уфа </a:t>
            </a:r>
          </a:p>
          <a:p>
            <a:r>
              <a:rPr lang="ru-RU" sz="2000" b="1" dirty="0" smtClean="0">
                <a:solidFill>
                  <a:srgbClr val="D60093"/>
                </a:solidFill>
              </a:rPr>
              <a:t>за 12 мес. 2017г.</a:t>
            </a:r>
            <a:endParaRPr lang="ru-RU" sz="2000" b="1" dirty="0">
              <a:solidFill>
                <a:srgbClr val="D60093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279621581"/>
              </p:ext>
            </p:extLst>
          </p:nvPr>
        </p:nvGraphicFramePr>
        <p:xfrm>
          <a:off x="1479694" y="2924944"/>
          <a:ext cx="7664306" cy="393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406524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63309119"/>
              </p:ext>
            </p:extLst>
          </p:nvPr>
        </p:nvGraphicFramePr>
        <p:xfrm>
          <a:off x="107504" y="692696"/>
          <a:ext cx="8856000" cy="6045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6000"/>
                <a:gridCol w="900000"/>
                <a:gridCol w="900000"/>
                <a:gridCol w="900000"/>
                <a:gridCol w="900000"/>
                <a:gridCol w="900000"/>
                <a:gridCol w="900000"/>
                <a:gridCol w="900000"/>
              </a:tblGrid>
              <a:tr h="68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</a:rPr>
                        <a:t>Показатели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СВОД </a:t>
                      </a:r>
                      <a:endParaRPr lang="ru-RU" sz="1400" b="1" u="none" strike="noStrike" dirty="0" smtClean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по всем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РСЦ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РСЦ №</a:t>
                      </a:r>
                      <a:r>
                        <a:rPr lang="ru-RU" sz="14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1 </a:t>
                      </a: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БСМП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33FF">
                            <a:shade val="30000"/>
                            <a:satMod val="115000"/>
                          </a:srgbClr>
                        </a:gs>
                        <a:gs pos="50000">
                          <a:srgbClr val="9933FF">
                            <a:shade val="67500"/>
                            <a:satMod val="115000"/>
                          </a:srgbClr>
                        </a:gs>
                        <a:gs pos="100000">
                          <a:srgbClr val="9933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РСЦ </a:t>
                      </a:r>
                      <a:r>
                        <a:rPr lang="ru-RU" sz="1400" b="1" u="none" strike="noStrike" dirty="0" smtClean="0">
                          <a:effectLst/>
                        </a:rPr>
                        <a:t>№</a:t>
                      </a:r>
                      <a:r>
                        <a:rPr lang="ru-RU" sz="14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400" b="1" u="none" strike="noStrike" dirty="0" smtClean="0">
                          <a:effectLst/>
                        </a:rPr>
                        <a:t>2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ГКБ № </a:t>
                      </a:r>
                      <a:r>
                        <a:rPr lang="ru-RU" sz="1400" b="1" u="none" strike="noStrike" dirty="0">
                          <a:effectLst/>
                        </a:rPr>
                        <a:t>21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РСЦ </a:t>
                      </a:r>
                      <a:r>
                        <a:rPr lang="ru-RU" sz="1400" b="1" u="none" strike="noStrike" dirty="0" smtClean="0">
                          <a:effectLst/>
                        </a:rPr>
                        <a:t>№ 3 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г. Стерлитамак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РСЦ № 4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РКБ им. 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Г.Г. </a:t>
                      </a:r>
                      <a:r>
                        <a:rPr lang="ru-RU" sz="1200" b="1" u="none" strike="noStrike" dirty="0" err="1" smtClean="0">
                          <a:effectLst/>
                        </a:rPr>
                        <a:t>Куватова</a:t>
                      </a:r>
                      <a:r>
                        <a:rPr lang="ru-RU" sz="1200" b="1" u="none" strike="noStrike" dirty="0" smtClean="0">
                          <a:effectLst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РСЦ № 5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РКЦ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РСЦ № 6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Клиника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БГМУ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600" b="1" u="none" strike="noStrike" dirty="0">
                          <a:effectLst/>
                        </a:rPr>
                        <a:t>Количество </a:t>
                      </a:r>
                      <a:r>
                        <a:rPr lang="ru-RU" sz="1600" b="1" u="none" strike="noStrike" dirty="0" smtClean="0">
                          <a:effectLst/>
                        </a:rPr>
                        <a:t>коек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000" marR="468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270</a:t>
                      </a:r>
                      <a:endParaRPr lang="ru-RU" sz="28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60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33FF">
                            <a:shade val="30000"/>
                            <a:satMod val="115000"/>
                          </a:srgbClr>
                        </a:gs>
                        <a:gs pos="50000">
                          <a:srgbClr val="9933FF">
                            <a:shade val="67500"/>
                            <a:satMod val="115000"/>
                          </a:srgbClr>
                        </a:gs>
                        <a:gs pos="100000">
                          <a:srgbClr val="9933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</a:rPr>
                        <a:t>70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</a:rPr>
                        <a:t>30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</a:rPr>
                        <a:t>15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</a:rPr>
                        <a:t>70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</a:rPr>
                        <a:t>25</a:t>
                      </a:r>
                      <a:endParaRPr lang="ru-RU" sz="2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600" b="1" u="none" strike="noStrike" dirty="0">
                          <a:effectLst/>
                        </a:rPr>
                        <a:t>Число </a:t>
                      </a:r>
                      <a:r>
                        <a:rPr lang="ru-RU" sz="1600" b="1" u="none" strike="noStrike" dirty="0" smtClean="0">
                          <a:effectLst/>
                        </a:rPr>
                        <a:t>больных </a:t>
                      </a:r>
                      <a:r>
                        <a:rPr lang="ru-RU" sz="1600" b="1" u="none" strike="noStrike" dirty="0">
                          <a:effectLst/>
                        </a:rPr>
                        <a:t>с ОКС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000" marR="468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6537</a:t>
                      </a:r>
                      <a:endParaRPr lang="ru-RU" sz="28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1948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33FF">
                            <a:shade val="30000"/>
                            <a:satMod val="115000"/>
                          </a:srgbClr>
                        </a:gs>
                        <a:gs pos="50000">
                          <a:srgbClr val="9933FF">
                            <a:shade val="67500"/>
                            <a:satMod val="115000"/>
                          </a:srgbClr>
                        </a:gs>
                        <a:gs pos="100000">
                          <a:srgbClr val="9933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</a:rPr>
                        <a:t>1266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</a:rPr>
                        <a:t>648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</a:rPr>
                        <a:t>425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</a:rPr>
                        <a:t>1823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</a:rPr>
                        <a:t>427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600" b="1" u="none" strike="noStrike" dirty="0">
                          <a:effectLst/>
                        </a:rPr>
                        <a:t>%  ОКС, </a:t>
                      </a:r>
                      <a:endParaRPr lang="ru-RU" sz="1600" b="1" u="none" strike="noStrike" dirty="0" smtClean="0">
                        <a:effectLst/>
                      </a:endParaRPr>
                    </a:p>
                    <a:p>
                      <a:pPr lvl="0" algn="l" fontAlgn="ctr"/>
                      <a:r>
                        <a:rPr lang="ru-RU" sz="1600" b="1" u="none" strike="noStrike" dirty="0" smtClean="0">
                          <a:effectLst/>
                        </a:rPr>
                        <a:t>доставленных </a:t>
                      </a:r>
                      <a:r>
                        <a:rPr lang="ru-RU" sz="1600" b="1" u="none" strike="noStrike" dirty="0">
                          <a:effectLst/>
                        </a:rPr>
                        <a:t>СМП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000" marR="468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36,9</a:t>
                      </a:r>
                      <a:endParaRPr lang="ru-RU" sz="2800" b="1" i="1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19,1</a:t>
                      </a:r>
                      <a:endParaRPr lang="ru-RU" sz="2800" b="1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33FF">
                            <a:shade val="30000"/>
                            <a:satMod val="115000"/>
                          </a:srgbClr>
                        </a:gs>
                        <a:gs pos="50000">
                          <a:srgbClr val="9933FF">
                            <a:shade val="67500"/>
                            <a:satMod val="115000"/>
                          </a:srgbClr>
                        </a:gs>
                        <a:gs pos="100000">
                          <a:srgbClr val="9933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</a:rPr>
                        <a:t>42,1</a:t>
                      </a:r>
                      <a:endParaRPr lang="ru-RU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</a:rPr>
                        <a:t>80,2</a:t>
                      </a:r>
                      <a:endParaRPr lang="ru-RU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</a:rPr>
                        <a:t>23,8</a:t>
                      </a:r>
                      <a:endParaRPr lang="ru-RU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</a:rPr>
                        <a:t>39,3</a:t>
                      </a:r>
                      <a:endParaRPr lang="ru-RU" sz="28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</a:rPr>
                        <a:t>39,3</a:t>
                      </a:r>
                      <a:endParaRPr lang="ru-RU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600" b="1" u="none" strike="noStrike" dirty="0">
                          <a:effectLst/>
                        </a:rPr>
                        <a:t>% ИМ, </a:t>
                      </a:r>
                      <a:endParaRPr lang="ru-RU" sz="1600" b="1" u="none" strike="noStrike" dirty="0" smtClean="0">
                        <a:effectLst/>
                      </a:endParaRPr>
                    </a:p>
                    <a:p>
                      <a:pPr lvl="0" algn="l" fontAlgn="ctr"/>
                      <a:r>
                        <a:rPr lang="ru-RU" sz="1600" b="1" u="none" strike="noStrike" dirty="0" smtClean="0">
                          <a:effectLst/>
                        </a:rPr>
                        <a:t>поступивших </a:t>
                      </a:r>
                      <a:r>
                        <a:rPr lang="ru-RU" sz="1600" b="1" u="none" strike="noStrike" dirty="0">
                          <a:effectLst/>
                        </a:rPr>
                        <a:t>до 6 час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000" marR="468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30,5</a:t>
                      </a:r>
                      <a:endParaRPr lang="ru-RU" sz="2800" b="1" i="1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32,5</a:t>
                      </a:r>
                      <a:endParaRPr lang="ru-RU" sz="2800" b="1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33FF">
                            <a:shade val="30000"/>
                            <a:satMod val="115000"/>
                          </a:srgbClr>
                        </a:gs>
                        <a:gs pos="50000">
                          <a:srgbClr val="9933FF">
                            <a:shade val="67500"/>
                            <a:satMod val="115000"/>
                          </a:srgbClr>
                        </a:gs>
                        <a:gs pos="100000">
                          <a:srgbClr val="9933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</a:rPr>
                        <a:t>29,7</a:t>
                      </a:r>
                      <a:endParaRPr lang="ru-RU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</a:rPr>
                        <a:t>30,1</a:t>
                      </a:r>
                      <a:endParaRPr lang="ru-RU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</a:rPr>
                        <a:t>20,7</a:t>
                      </a:r>
                      <a:endParaRPr lang="ru-RU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</a:rPr>
                        <a:t>22,9</a:t>
                      </a:r>
                      <a:endParaRPr lang="ru-RU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</a:rPr>
                        <a:t>73,5</a:t>
                      </a:r>
                      <a:endParaRPr lang="ru-RU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600" b="1" u="none" strike="noStrike" dirty="0">
                          <a:effectLst/>
                        </a:rPr>
                        <a:t>Летальность ОКС, </a:t>
                      </a:r>
                      <a:endParaRPr lang="ru-RU" sz="1600" b="1" u="none" strike="noStrike" dirty="0" smtClean="0">
                        <a:effectLst/>
                      </a:endParaRPr>
                    </a:p>
                    <a:p>
                      <a:pPr lvl="0" algn="l" fontAlgn="ctr"/>
                      <a:r>
                        <a:rPr lang="ru-RU" sz="1600" b="1" u="none" strike="noStrike" dirty="0" smtClean="0">
                          <a:effectLst/>
                        </a:rPr>
                        <a:t>% </a:t>
                      </a:r>
                      <a:r>
                        <a:rPr lang="ru-RU" sz="1600" b="1" u="none" strike="noStrike" dirty="0">
                          <a:effectLst/>
                        </a:rPr>
                        <a:t>от ОКС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000" marR="468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3,9</a:t>
                      </a:r>
                      <a:endParaRPr lang="ru-RU" sz="2800" b="1" i="1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2,0</a:t>
                      </a:r>
                      <a:endParaRPr lang="ru-RU" sz="2800" b="1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33FF">
                            <a:shade val="30000"/>
                            <a:satMod val="115000"/>
                          </a:srgbClr>
                        </a:gs>
                        <a:gs pos="50000">
                          <a:srgbClr val="9933FF">
                            <a:shade val="67500"/>
                            <a:satMod val="115000"/>
                          </a:srgbClr>
                        </a:gs>
                        <a:gs pos="100000">
                          <a:srgbClr val="9933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</a:rPr>
                        <a:t>4,9</a:t>
                      </a:r>
                      <a:endParaRPr lang="ru-RU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</a:rPr>
                        <a:t>9,6</a:t>
                      </a:r>
                      <a:endParaRPr lang="ru-RU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</a:rPr>
                        <a:t>4,9</a:t>
                      </a:r>
                      <a:endParaRPr lang="ru-RU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</a:rPr>
                        <a:t>2,8</a:t>
                      </a:r>
                      <a:endParaRPr lang="ru-RU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</a:rPr>
                        <a:t>4,7</a:t>
                      </a:r>
                      <a:endParaRPr lang="ru-RU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600" b="1" u="sng" strike="noStrike" dirty="0" err="1">
                          <a:effectLst/>
                        </a:rPr>
                        <a:t>Досуточная</a:t>
                      </a:r>
                      <a:r>
                        <a:rPr lang="ru-RU" sz="1600" b="1" u="sng" strike="noStrike" dirty="0">
                          <a:effectLst/>
                        </a:rPr>
                        <a:t> летальность от ОКС (% от умерших с ОКС</a:t>
                      </a:r>
                      <a:r>
                        <a:rPr lang="ru-RU" sz="1600" b="1" u="sng" strike="noStrike" dirty="0" smtClean="0">
                          <a:effectLst/>
                        </a:rPr>
                        <a:t>) </a:t>
                      </a:r>
                    </a:p>
                    <a:p>
                      <a:pPr lvl="0" algn="l" fontAlgn="t"/>
                      <a:r>
                        <a:rPr lang="ru-RU" sz="1600" b="1" u="sng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ЦП 25% </a:t>
                      </a:r>
                      <a:r>
                        <a:rPr lang="ru-RU" sz="1200" b="1" i="1" u="sng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(РБ 27,72%)</a:t>
                      </a:r>
                      <a:endParaRPr lang="ru-RU" sz="1200" b="1" i="1" u="sng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2000" marR="468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sng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46,1</a:t>
                      </a: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sng" strike="noStrike" dirty="0">
                          <a:solidFill>
                            <a:schemeClr val="bg1"/>
                          </a:solidFill>
                          <a:effectLst/>
                        </a:rPr>
                        <a:t>57,9</a:t>
                      </a:r>
                      <a:endParaRPr lang="ru-RU" sz="2800" b="1" i="1" u="sng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33FF">
                            <a:shade val="30000"/>
                            <a:satMod val="115000"/>
                          </a:srgbClr>
                        </a:gs>
                        <a:gs pos="50000">
                          <a:srgbClr val="9933FF">
                            <a:shade val="67500"/>
                            <a:satMod val="115000"/>
                          </a:srgbClr>
                        </a:gs>
                        <a:gs pos="100000">
                          <a:srgbClr val="9933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sng" strike="noStrike" dirty="0">
                          <a:effectLst/>
                        </a:rPr>
                        <a:t>40,3</a:t>
                      </a:r>
                      <a:endParaRPr lang="ru-RU" sz="2800" b="1" i="1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sng" strike="noStrike" dirty="0">
                          <a:effectLst/>
                        </a:rPr>
                        <a:t>61,3</a:t>
                      </a:r>
                      <a:endParaRPr lang="ru-RU" sz="2800" b="1" i="1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sng" strike="noStrike" dirty="0">
                          <a:effectLst/>
                        </a:rPr>
                        <a:t>14,3</a:t>
                      </a:r>
                      <a:endParaRPr lang="ru-RU" sz="2800" b="1" i="1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sng" strike="noStrike" dirty="0">
                          <a:effectLst/>
                        </a:rPr>
                        <a:t>47,1</a:t>
                      </a:r>
                      <a:endParaRPr lang="ru-RU" sz="2800" b="1" i="1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sng" strike="noStrike" dirty="0">
                          <a:effectLst/>
                        </a:rPr>
                        <a:t>25,0</a:t>
                      </a:r>
                      <a:endParaRPr lang="ru-RU" sz="2800" b="1" i="1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600" b="1" u="none" strike="noStrike" dirty="0">
                          <a:effectLst/>
                        </a:rPr>
                        <a:t>Летальность </a:t>
                      </a:r>
                      <a:r>
                        <a:rPr lang="ru-RU" sz="1600" b="1" u="none" strike="noStrike" dirty="0" smtClean="0">
                          <a:effectLst/>
                        </a:rPr>
                        <a:t>ИМ</a:t>
                      </a:r>
                      <a:r>
                        <a:rPr lang="ru-RU" sz="1600" b="1" u="none" strike="noStrike" baseline="0" dirty="0" smtClean="0">
                          <a:effectLst/>
                        </a:rPr>
                        <a:t> </a:t>
                      </a:r>
                    </a:p>
                    <a:p>
                      <a:pPr lvl="0" algn="l" fontAlgn="ctr"/>
                      <a:r>
                        <a:rPr lang="ru-RU" sz="1600" b="1" u="none" strike="noStrike" baseline="0" dirty="0" smtClean="0">
                          <a:effectLst/>
                        </a:rPr>
                        <a:t>(</a:t>
                      </a:r>
                      <a:r>
                        <a:rPr lang="ru-RU" sz="1600" b="1" u="none" strike="noStrike" dirty="0" smtClean="0">
                          <a:effectLst/>
                        </a:rPr>
                        <a:t>% </a:t>
                      </a:r>
                      <a:r>
                        <a:rPr lang="ru-RU" sz="1600" b="1" u="none" strike="noStrike" dirty="0">
                          <a:effectLst/>
                        </a:rPr>
                        <a:t>от </a:t>
                      </a:r>
                      <a:r>
                        <a:rPr lang="ru-RU" sz="1600" b="1" u="none" strike="noStrike" dirty="0" smtClean="0">
                          <a:effectLst/>
                        </a:rPr>
                        <a:t>ИМ)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000" marR="468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7,8</a:t>
                      </a:r>
                      <a:endParaRPr lang="ru-RU" sz="2800" b="1" i="1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4,5</a:t>
                      </a:r>
                      <a:endParaRPr lang="ru-RU" sz="2800" b="1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33FF">
                            <a:shade val="30000"/>
                            <a:satMod val="115000"/>
                          </a:srgbClr>
                        </a:gs>
                        <a:gs pos="50000">
                          <a:srgbClr val="9933FF">
                            <a:shade val="67500"/>
                            <a:satMod val="115000"/>
                          </a:srgbClr>
                        </a:gs>
                        <a:gs pos="100000">
                          <a:srgbClr val="9933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</a:rPr>
                        <a:t>11,4</a:t>
                      </a:r>
                      <a:endParaRPr lang="ru-RU" sz="28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</a:rPr>
                        <a:t>9,6</a:t>
                      </a:r>
                      <a:endParaRPr lang="ru-RU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</a:rPr>
                        <a:t>18,9</a:t>
                      </a:r>
                      <a:endParaRPr lang="ru-RU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</a:rPr>
                        <a:t>4,8</a:t>
                      </a:r>
                      <a:endParaRPr lang="ru-RU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</a:rPr>
                        <a:t>12,9</a:t>
                      </a:r>
                      <a:endParaRPr lang="ru-RU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600" b="1" u="sng" strike="noStrike" dirty="0">
                          <a:effectLst/>
                        </a:rPr>
                        <a:t>% ТЛТ от ИМ с П </a:t>
                      </a:r>
                      <a:r>
                        <a:rPr lang="ru-RU" sz="1600" b="1" u="sng" strike="noStrike" dirty="0" smtClean="0">
                          <a:effectLst/>
                        </a:rPr>
                        <a:t>СТ,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sng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ЦП 25%  </a:t>
                      </a:r>
                      <a:r>
                        <a:rPr lang="ru-RU" sz="1200" b="1" u="sng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(</a:t>
                      </a:r>
                      <a:r>
                        <a:rPr lang="ru-RU" sz="1200" b="1" i="1" u="sng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РБ 28,59%)</a:t>
                      </a:r>
                    </a:p>
                  </a:txBody>
                  <a:tcPr marL="72000" marR="468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sng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5,6</a:t>
                      </a: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sng" strike="noStrike" dirty="0">
                          <a:solidFill>
                            <a:schemeClr val="bg1"/>
                          </a:solidFill>
                          <a:effectLst/>
                        </a:rPr>
                        <a:t>2,1</a:t>
                      </a:r>
                      <a:endParaRPr lang="ru-RU" sz="2800" b="1" i="1" u="sng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33FF">
                            <a:shade val="30000"/>
                            <a:satMod val="115000"/>
                          </a:srgbClr>
                        </a:gs>
                        <a:gs pos="50000">
                          <a:srgbClr val="9933FF">
                            <a:shade val="67500"/>
                            <a:satMod val="115000"/>
                          </a:srgbClr>
                        </a:gs>
                        <a:gs pos="100000">
                          <a:srgbClr val="9933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sng" strike="noStrike" dirty="0">
                          <a:effectLst/>
                        </a:rPr>
                        <a:t>7,3</a:t>
                      </a:r>
                      <a:endParaRPr lang="ru-RU" sz="2800" b="1" i="1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sng" strike="noStrike" dirty="0">
                          <a:effectLst/>
                        </a:rPr>
                        <a:t>6,6</a:t>
                      </a:r>
                      <a:endParaRPr lang="ru-RU" sz="2800" b="1" i="1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sng" strike="noStrike" dirty="0">
                          <a:effectLst/>
                        </a:rPr>
                        <a:t>2,7</a:t>
                      </a:r>
                      <a:endParaRPr lang="ru-RU" sz="2800" b="1" i="1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sng" strike="noStrike" dirty="0">
                          <a:effectLst/>
                        </a:rPr>
                        <a:t>4,9</a:t>
                      </a:r>
                      <a:endParaRPr lang="ru-RU" sz="2800" b="1" i="1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sng" strike="noStrike" dirty="0">
                          <a:effectLst/>
                        </a:rPr>
                        <a:t>17,9</a:t>
                      </a:r>
                      <a:endParaRPr lang="ru-RU" sz="2800" b="1" i="1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88" marR="1988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6" name="Двойная волна 5"/>
          <p:cNvSpPr/>
          <p:nvPr/>
        </p:nvSpPr>
        <p:spPr>
          <a:xfrm>
            <a:off x="155381" y="116632"/>
            <a:ext cx="8798769" cy="618015"/>
          </a:xfrm>
          <a:prstGeom prst="doubleWave">
            <a:avLst>
              <a:gd name="adj1" fmla="val 6250"/>
              <a:gd name="adj2" fmla="val -120"/>
            </a:avLst>
          </a:prstGeom>
          <a:solidFill>
            <a:srgbClr val="D6009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Показатели деятельности по РСЦ РБ за 12 мес. 2017 г</a:t>
            </a:r>
            <a:endParaRPr lang="ru-RU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5370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52936"/>
            <a:ext cx="2449974" cy="1469983"/>
          </a:xfrm>
          <a:prstGeom prst="rect">
            <a:avLst/>
          </a:prstGeom>
        </p:spPr>
      </p:pic>
      <p:pic>
        <p:nvPicPr>
          <p:cNvPr id="6" name="Рисунок 5" descr="https://encrypted-tbn2.gstatic.com/images?q=tbn:ANd9GcTmcpu75y2odeRGKJMdn5paOZvG8TWmVNNY2ac-YOnUo5zHT2Yi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953" y="4973498"/>
            <a:ext cx="1847767" cy="1551846"/>
          </a:xfrm>
          <a:prstGeom prst="round2DiagRect">
            <a:avLst/>
          </a:prstGeom>
          <a:noFill/>
          <a:ln w="9525">
            <a:solidFill>
              <a:srgbClr val="9021FF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161342" y="5149256"/>
            <a:ext cx="673113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</a:rPr>
              <a:t>Центр удаленных консультаций</a:t>
            </a:r>
          </a:p>
          <a:p>
            <a:pPr algn="ctr"/>
            <a:r>
              <a:rPr lang="ru-RU" sz="3600" b="1" dirty="0" smtClean="0">
                <a:solidFill>
                  <a:srgbClr val="0000FF"/>
                </a:solidFill>
              </a:rPr>
              <a:t>138 чел.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61342" y="3122590"/>
            <a:ext cx="673113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</a:rPr>
              <a:t>Консультации по телефону</a:t>
            </a:r>
          </a:p>
          <a:p>
            <a:pPr algn="ctr"/>
            <a:r>
              <a:rPr lang="ru-RU" sz="3600" b="1" dirty="0" smtClean="0">
                <a:solidFill>
                  <a:srgbClr val="0000FF"/>
                </a:solidFill>
              </a:rPr>
              <a:t>1781 чел.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1720" y="1484784"/>
            <a:ext cx="673113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</a:rPr>
              <a:t>Консультировано на выездах</a:t>
            </a:r>
          </a:p>
          <a:p>
            <a:pPr algn="ctr"/>
            <a:r>
              <a:rPr lang="ru-RU" sz="3600" b="1" dirty="0" smtClean="0">
                <a:solidFill>
                  <a:srgbClr val="0000FF"/>
                </a:solidFill>
              </a:rPr>
              <a:t>62 чел.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8" name="Двойная волна 7"/>
          <p:cNvSpPr/>
          <p:nvPr/>
        </p:nvSpPr>
        <p:spPr>
          <a:xfrm>
            <a:off x="155381" y="116632"/>
            <a:ext cx="8798769" cy="618015"/>
          </a:xfrm>
          <a:prstGeom prst="doubleWave">
            <a:avLst>
              <a:gd name="adj1" fmla="val 6250"/>
              <a:gd name="adj2" fmla="val -120"/>
            </a:avLst>
          </a:prstGeom>
          <a:solidFill>
            <a:srgbClr val="D6009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Консультативная работа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в зоне РСЦ № 1 </a:t>
            </a:r>
          </a:p>
        </p:txBody>
      </p:sp>
    </p:spTree>
    <p:extLst>
      <p:ext uri="{BB962C8B-B14F-4D97-AF65-F5344CB8AC3E}">
        <p14:creationId xmlns:p14="http://schemas.microsoft.com/office/powerpoint/2010/main" xmlns="" val="26098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2802" y="1412776"/>
            <a:ext cx="66441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b="1" cap="all" dirty="0" smtClean="0">
                <a:solidFill>
                  <a:srgbClr val="0066FF"/>
                </a:solidFill>
                <a:latin typeface="Bookman Old Style" pitchFamily="18" charset="0"/>
                <a:ea typeface="Batang" pitchFamily="18" charset="-127"/>
              </a:rPr>
              <a:t>Внешний  Аудит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cap="all" dirty="0">
                <a:solidFill>
                  <a:srgbClr val="0066FF"/>
                </a:solidFill>
                <a:latin typeface="Bookman Old Style" pitchFamily="18" charset="0"/>
                <a:ea typeface="Batang" pitchFamily="18" charset="-127"/>
              </a:rPr>
              <a:t>обучение медицинского </a:t>
            </a:r>
            <a:r>
              <a:rPr lang="ru-RU" sz="2000" b="1" cap="all" dirty="0" smtClean="0">
                <a:solidFill>
                  <a:srgbClr val="0066FF"/>
                </a:solidFill>
                <a:latin typeface="Bookman Old Style" pitchFamily="18" charset="0"/>
                <a:ea typeface="Batang" pitchFamily="18" charset="-127"/>
              </a:rPr>
              <a:t>персонала</a:t>
            </a:r>
          </a:p>
        </p:txBody>
      </p:sp>
      <p:pic>
        <p:nvPicPr>
          <p:cNvPr id="3" name="Picture 3" descr="Y:\ОРГАНИЗАЦИОННО-МЕТОДИЧЕСКИЙ ОТДЕЛ\ГЛИМШИНА Г.И\нейрореабил\фото Иванова\DSC04317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57761">
            <a:off x="5022721" y="2213479"/>
            <a:ext cx="3920910" cy="261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Y:\ОРГАНИЗАЦИОННО-МЕТОДИЧЕСКИЙ ОТДЕЛ\ГЛИМШИНА Г.И\нейрореабил\фото Иванова\5648467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95396">
            <a:off x="199426" y="2165457"/>
            <a:ext cx="4497625" cy="298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Y:\ОРГАНИЗАЦИОННО-МЕТОДИЧЕСКИЙ ОТДЕЛ\ГЛИМШИНА Г.И\нейрореабил\фото Иванова\DSC04345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82441">
            <a:off x="3020115" y="4755029"/>
            <a:ext cx="3865611" cy="229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Двойная волна 6"/>
          <p:cNvSpPr/>
          <p:nvPr/>
        </p:nvSpPr>
        <p:spPr>
          <a:xfrm>
            <a:off x="155381" y="116535"/>
            <a:ext cx="8798769" cy="1296241"/>
          </a:xfrm>
          <a:prstGeom prst="doubleWave">
            <a:avLst>
              <a:gd name="adj1" fmla="val 6250"/>
              <a:gd name="adj2" fmla="val -120"/>
            </a:avLst>
          </a:prstGeom>
          <a:solidFill>
            <a:srgbClr val="D6009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>
                <a:solidFill>
                  <a:schemeClr val="bg1"/>
                </a:solidFill>
              </a:rPr>
              <a:t>пилотный проект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«Развитие системы медицинской реабилитации в Российской Федерации»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 </a:t>
            </a:r>
            <a:r>
              <a:rPr lang="ru-RU" sz="2000" b="1" dirty="0">
                <a:solidFill>
                  <a:schemeClr val="bg1"/>
                </a:solidFill>
              </a:rPr>
              <a:t>Республике Башкортостан</a:t>
            </a:r>
          </a:p>
        </p:txBody>
      </p:sp>
    </p:spTree>
    <p:extLst>
      <p:ext uri="{BB962C8B-B14F-4D97-AF65-F5344CB8AC3E}">
        <p14:creationId xmlns:p14="http://schemas.microsoft.com/office/powerpoint/2010/main" xmlns="" val="273906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269" y="1628800"/>
            <a:ext cx="8928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  <a:defRPr/>
            </a:pPr>
            <a:r>
              <a:rPr lang="ru-RU" sz="3200" b="1" dirty="0" smtClean="0">
                <a:solidFill>
                  <a:srgbClr val="0000FF"/>
                </a:solidFill>
                <a:cs typeface="Arial" pitchFamily="34" charset="0"/>
              </a:rPr>
              <a:t>Признать работу РСЦ №1 ГБУЗ РБ БСМП г. Уфа удовлетворительной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ru-RU" sz="3200" b="1" dirty="0" smtClean="0">
                <a:solidFill>
                  <a:srgbClr val="0000FF"/>
                </a:solidFill>
                <a:cs typeface="Arial" pitchFamily="34" charset="0"/>
              </a:rPr>
              <a:t>Достигнуты </a:t>
            </a:r>
            <a:r>
              <a:rPr lang="ru-RU" sz="3200" b="1" dirty="0">
                <a:solidFill>
                  <a:srgbClr val="0000FF"/>
                </a:solidFill>
                <a:cs typeface="Arial" pitchFamily="34" charset="0"/>
              </a:rPr>
              <a:t>ЦП программы снижения смертности </a:t>
            </a:r>
            <a:endParaRPr lang="ru-RU" sz="3200" b="1" dirty="0" smtClean="0">
              <a:solidFill>
                <a:srgbClr val="0000FF"/>
              </a:solidFill>
              <a:cs typeface="Arial" pitchFamily="34" charset="0"/>
            </a:endParaRP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ru-RU" sz="3200" b="1" dirty="0" smtClean="0">
                <a:cs typeface="Arial" pitchFamily="34" charset="0"/>
              </a:rPr>
              <a:t>ОНМК: ТЛТ, летальность 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ru-RU" sz="3200" b="1" dirty="0" smtClean="0">
                <a:cs typeface="Arial" pitchFamily="34" charset="0"/>
              </a:rPr>
              <a:t>ОКС: ТЛТ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ru-RU" sz="3200" b="1" dirty="0" smtClean="0">
                <a:solidFill>
                  <a:srgbClr val="0000FF"/>
                </a:solidFill>
                <a:cs typeface="Arial" pitchFamily="34" charset="0"/>
              </a:rPr>
              <a:t>С положительной динамикой летальность по ОКС, ИМ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ru-RU" sz="3200" b="1" dirty="0" smtClean="0">
                <a:solidFill>
                  <a:srgbClr val="0000FF"/>
                </a:solidFill>
                <a:cs typeface="Arial" pitchFamily="34" charset="0"/>
              </a:rPr>
              <a:t>Не достигнут ЦП </a:t>
            </a:r>
            <a:r>
              <a:rPr lang="ru-RU" sz="3200" b="1" dirty="0" err="1" smtClean="0">
                <a:solidFill>
                  <a:srgbClr val="0000FF"/>
                </a:solidFill>
                <a:cs typeface="Arial" pitchFamily="34" charset="0"/>
              </a:rPr>
              <a:t>досуточной</a:t>
            </a:r>
            <a:r>
              <a:rPr lang="ru-RU" sz="3200" b="1" dirty="0" smtClean="0">
                <a:solidFill>
                  <a:srgbClr val="0000FF"/>
                </a:solidFill>
                <a:cs typeface="Arial" pitchFamily="34" charset="0"/>
              </a:rPr>
              <a:t> летальности ОКС </a:t>
            </a:r>
          </a:p>
        </p:txBody>
      </p:sp>
      <p:sp>
        <p:nvSpPr>
          <p:cNvPr id="5" name="Двойная волна 4"/>
          <p:cNvSpPr/>
          <p:nvPr/>
        </p:nvSpPr>
        <p:spPr>
          <a:xfrm>
            <a:off x="211919" y="188640"/>
            <a:ext cx="8798769" cy="1266087"/>
          </a:xfrm>
          <a:prstGeom prst="doubleWave">
            <a:avLst>
              <a:gd name="adj1" fmla="val 6250"/>
              <a:gd name="adj2" fmla="val -120"/>
            </a:avLst>
          </a:prstGeom>
          <a:solidFill>
            <a:srgbClr val="D6009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ВЫВОДЫ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1999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848" y="903040"/>
            <a:ext cx="911389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0000FF"/>
                </a:solidFill>
                <a:cs typeface="Arial" pitchFamily="34" charset="0"/>
              </a:rPr>
              <a:t>Усилить работу по информированию населения о здоровом образе жизни, методах профилактики заболеваний и о симптомах начала и действиях при острых сосудистых катастрофах (информационная кампания) 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0000FF"/>
                </a:solidFill>
                <a:cs typeface="Arial" pitchFamily="34" charset="0"/>
              </a:rPr>
              <a:t>Увеличение использования ТЛТ при ОКС и ОНМК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0000FF"/>
                </a:solidFill>
                <a:cs typeface="Arial" pitchFamily="34" charset="0"/>
              </a:rPr>
              <a:t>Внесение </a:t>
            </a:r>
            <a:r>
              <a:rPr lang="ru-RU" sz="2400" b="1" dirty="0" err="1">
                <a:solidFill>
                  <a:srgbClr val="0000FF"/>
                </a:solidFill>
                <a:cs typeface="Arial" pitchFamily="34" charset="0"/>
              </a:rPr>
              <a:t>тромблэкстрации</a:t>
            </a:r>
            <a:r>
              <a:rPr lang="ru-RU" sz="2400" b="1" dirty="0">
                <a:solidFill>
                  <a:srgbClr val="0000FF"/>
                </a:solidFill>
                <a:cs typeface="Arial" pitchFamily="34" charset="0"/>
              </a:rPr>
              <a:t> в тарифы ОМС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0000FF"/>
                </a:solidFill>
                <a:cs typeface="Arial" pitchFamily="34" charset="0"/>
              </a:rPr>
              <a:t>Четкое соблюдение всех критериев качества оказания медицинской помощи, утвержденных МЗ РФ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0000FF"/>
                </a:solidFill>
                <a:cs typeface="Arial" pitchFamily="34" charset="0"/>
              </a:rPr>
              <a:t>Соблюдение преемственности с МО, имеющими отделения медицинской реабилитации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0000FF"/>
                </a:solidFill>
                <a:cs typeface="Arial" pitchFamily="34" charset="0"/>
              </a:rPr>
              <a:t>Продолжить обучение медицинского персонала навыкам оказания первой помощи при острых сосудистых состояниях (образовательные программы)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0000FF"/>
                </a:solidFill>
                <a:cs typeface="Arial" pitchFamily="34" charset="0"/>
              </a:rPr>
              <a:t>Провести анализ </a:t>
            </a:r>
            <a:r>
              <a:rPr lang="ru-RU" sz="2400" b="1" dirty="0" err="1">
                <a:solidFill>
                  <a:srgbClr val="0000FF"/>
                </a:solidFill>
                <a:cs typeface="Arial" pitchFamily="34" charset="0"/>
              </a:rPr>
              <a:t>досуточной</a:t>
            </a:r>
            <a:r>
              <a:rPr lang="ru-RU" sz="2400" b="1" dirty="0">
                <a:solidFill>
                  <a:srgbClr val="0000FF"/>
                </a:solidFill>
                <a:cs typeface="Arial" pitchFamily="34" charset="0"/>
              </a:rPr>
              <a:t> летальности ОКС во всех ПСО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0000FF"/>
                </a:solidFill>
                <a:cs typeface="Arial" pitchFamily="34" charset="0"/>
              </a:rPr>
              <a:t>Продолжить работу с первичным звеном и СМП по </a:t>
            </a:r>
            <a:r>
              <a:rPr lang="ru-RU" sz="2400" b="1" dirty="0" err="1" smtClean="0">
                <a:solidFill>
                  <a:srgbClr val="0000FF"/>
                </a:solidFill>
                <a:cs typeface="Arial" pitchFamily="34" charset="0"/>
              </a:rPr>
              <a:t>дефектуре</a:t>
            </a:r>
            <a:r>
              <a:rPr lang="ru-RU" sz="2400" b="1" dirty="0" smtClean="0">
                <a:solidFill>
                  <a:srgbClr val="0000FF"/>
                </a:solidFill>
                <a:cs typeface="Arial" pitchFamily="34" charset="0"/>
              </a:rPr>
              <a:t>  </a:t>
            </a:r>
          </a:p>
        </p:txBody>
      </p:sp>
      <p:sp>
        <p:nvSpPr>
          <p:cNvPr id="5" name="Двойная волна 4"/>
          <p:cNvSpPr/>
          <p:nvPr/>
        </p:nvSpPr>
        <p:spPr>
          <a:xfrm>
            <a:off x="181765" y="0"/>
            <a:ext cx="8798769" cy="978055"/>
          </a:xfrm>
          <a:prstGeom prst="doubleWave">
            <a:avLst>
              <a:gd name="adj1" fmla="val 6250"/>
              <a:gd name="adj2" fmla="val -120"/>
            </a:avLst>
          </a:prstGeom>
          <a:solidFill>
            <a:srgbClr val="D6009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cap="all" dirty="0" smtClean="0">
                <a:solidFill>
                  <a:schemeClr val="bg1"/>
                </a:solidFill>
              </a:rPr>
              <a:t>Предложения</a:t>
            </a:r>
            <a:endParaRPr lang="ru-RU" sz="4800" b="1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126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79512" y="5575476"/>
            <a:ext cx="1118498" cy="11184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00FF"/>
            </a:solidFill>
            <a:miter lim="800000"/>
          </a:ln>
          <a:effectLst>
            <a:reflection blurRad="12700" stA="64000" endPos="5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Блок-схема: несколько документов 2"/>
          <p:cNvSpPr/>
          <p:nvPr/>
        </p:nvSpPr>
        <p:spPr>
          <a:xfrm>
            <a:off x="107504" y="116632"/>
            <a:ext cx="8928991" cy="5328592"/>
          </a:xfrm>
          <a:prstGeom prst="flowChartMultidocument">
            <a:avLst/>
          </a:prstGeom>
          <a:gradFill flip="none" rotWithShape="1">
            <a:gsLst>
              <a:gs pos="0">
                <a:srgbClr val="D60093">
                  <a:shade val="30000"/>
                  <a:satMod val="115000"/>
                </a:srgbClr>
              </a:gs>
              <a:gs pos="50000">
                <a:srgbClr val="D60093">
                  <a:shade val="67500"/>
                  <a:satMod val="115000"/>
                </a:srgbClr>
              </a:gs>
              <a:gs pos="100000">
                <a:srgbClr val="D6009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6600" b="1" cap="all" dirty="0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rPr>
              <a:t>БЛАГОДАРЮ </a:t>
            </a:r>
          </a:p>
          <a:p>
            <a:pPr algn="ctr">
              <a:defRPr/>
            </a:pPr>
            <a:r>
              <a:rPr lang="ru-RU" sz="6600" b="1" cap="all" dirty="0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rPr>
              <a:t>за </a:t>
            </a:r>
            <a:endParaRPr lang="ru-RU" sz="6600" b="1" cap="all" dirty="0" smtClean="0">
              <a:solidFill>
                <a:schemeClr val="bg1"/>
              </a:solidFill>
              <a:latin typeface="Bookman Old Style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ru-RU" sz="6600" b="1" cap="all" dirty="0" smtClean="0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rPr>
              <a:t>внимание</a:t>
            </a:r>
            <a:r>
              <a:rPr lang="ru-RU" sz="6600" b="1" cap="all" dirty="0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rPr>
              <a:t>!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93138" y="5778100"/>
            <a:ext cx="3025121" cy="1071371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i="1" dirty="0" smtClean="0">
                <a:solidFill>
                  <a:srgbClr val="D60093"/>
                </a:solidFill>
              </a:rPr>
              <a:t>Э.М. Колчина</a:t>
            </a:r>
          </a:p>
          <a:p>
            <a:r>
              <a:rPr lang="ru-RU" b="1" i="1" dirty="0" smtClean="0">
                <a:solidFill>
                  <a:srgbClr val="D60093"/>
                </a:solidFill>
              </a:rPr>
              <a:t>Руководитель РСЦ</a:t>
            </a:r>
          </a:p>
        </p:txBody>
      </p:sp>
    </p:spTree>
    <p:extLst>
      <p:ext uri="{BB962C8B-B14F-4D97-AF65-F5344CB8AC3E}">
        <p14:creationId xmlns:p14="http://schemas.microsoft.com/office/powerpoint/2010/main" xmlns="" val="214934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3394417"/>
              </p:ext>
            </p:extLst>
          </p:nvPr>
        </p:nvGraphicFramePr>
        <p:xfrm>
          <a:off x="5095354" y="680637"/>
          <a:ext cx="3908891" cy="61291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08891"/>
              </a:tblGrid>
              <a:tr h="171820"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400" b="1" u="sng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РСЦ </a:t>
                      </a:r>
                      <a:r>
                        <a:rPr lang="ru-RU" sz="1400" b="1" u="sng" strike="noStrike" dirty="0">
                          <a:solidFill>
                            <a:srgbClr val="0000FF"/>
                          </a:solidFill>
                          <a:effectLst/>
                        </a:rPr>
                        <a:t>№ 1 ГБУЗ РБ БСМП г. </a:t>
                      </a:r>
                      <a:r>
                        <a:rPr lang="ru-RU" sz="1400" b="1" u="sng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Уфа</a:t>
                      </a:r>
                      <a:endParaRPr lang="ru-RU" sz="14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1820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4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пол-ки</a:t>
                      </a: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№ 1,44,46,47,48,52 г. Уфа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1820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ГБУЗ РБ Раевская ЦРБ (</a:t>
                      </a:r>
                      <a:r>
                        <a:rPr lang="ru-RU" sz="14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Альшеевский</a:t>
                      </a: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1820"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400" b="1" u="sng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ПСО № 1 РБ ГБ № 1 г. Октябрьский</a:t>
                      </a:r>
                      <a:endParaRPr lang="ru-RU" sz="14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1820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400" b="1" u="none" strike="noStrike" dirty="0">
                          <a:effectLst/>
                        </a:rPr>
                        <a:t>ГБУЗ РБ ГБ № 1 </a:t>
                      </a:r>
                      <a:r>
                        <a:rPr lang="ru-RU" sz="1400" b="1" u="none" strike="noStrike" dirty="0" err="1">
                          <a:effectLst/>
                        </a:rPr>
                        <a:t>г.Октябрьский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1820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400" b="1" u="none" strike="noStrike" dirty="0">
                          <a:effectLst/>
                        </a:rPr>
                        <a:t>ГБУЗ РБ </a:t>
                      </a:r>
                      <a:r>
                        <a:rPr lang="ru-RU" sz="1400" b="1" u="none" strike="noStrike" dirty="0" err="1">
                          <a:effectLst/>
                        </a:rPr>
                        <a:t>Бижбулякская</a:t>
                      </a:r>
                      <a:r>
                        <a:rPr lang="ru-RU" sz="1400" b="1" u="none" strike="noStrike" dirty="0">
                          <a:effectLst/>
                        </a:rPr>
                        <a:t> ЦРБ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1820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400" b="1" u="none" strike="noStrike" dirty="0">
                          <a:effectLst/>
                        </a:rPr>
                        <a:t>ГБУЗ РБ </a:t>
                      </a:r>
                      <a:r>
                        <a:rPr lang="ru-RU" sz="1400" b="1" u="none" strike="noStrike" dirty="0" err="1">
                          <a:effectLst/>
                        </a:rPr>
                        <a:t>Ермекеевская</a:t>
                      </a:r>
                      <a:r>
                        <a:rPr lang="ru-RU" sz="1400" b="1" u="none" strike="noStrike" dirty="0">
                          <a:effectLst/>
                        </a:rPr>
                        <a:t> ЦРБ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1820"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400" b="1" u="sng" strike="noStrike" dirty="0">
                          <a:solidFill>
                            <a:srgbClr val="0000FF"/>
                          </a:solidFill>
                          <a:effectLst/>
                        </a:rPr>
                        <a:t>ПСО № 2 ГБУЗ РБ Белорецкая </a:t>
                      </a:r>
                      <a:r>
                        <a:rPr lang="ru-RU" sz="1400" b="1" u="sng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ЦРКБ</a:t>
                      </a:r>
                      <a:endParaRPr lang="ru-RU" sz="14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1820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400" b="1" u="none" strike="noStrike" dirty="0">
                          <a:effectLst/>
                        </a:rPr>
                        <a:t>ГБУЗ РБ Белорецкая ЦРКБ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1820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400" b="1" u="none" strike="noStrike" dirty="0">
                          <a:effectLst/>
                        </a:rPr>
                        <a:t>ГБУЗ РБ </a:t>
                      </a:r>
                      <a:r>
                        <a:rPr lang="ru-RU" sz="1400" b="1" u="none" strike="noStrike" dirty="0" err="1">
                          <a:effectLst/>
                        </a:rPr>
                        <a:t>Бурзянская</a:t>
                      </a:r>
                      <a:r>
                        <a:rPr lang="ru-RU" sz="1400" b="1" u="none" strike="noStrike" dirty="0">
                          <a:effectLst/>
                        </a:rPr>
                        <a:t> ЦРБ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1820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400" b="1" u="none" strike="noStrike" dirty="0">
                          <a:effectLst/>
                        </a:rPr>
                        <a:t>ГБУЗ РБ </a:t>
                      </a:r>
                      <a:r>
                        <a:rPr lang="ru-RU" sz="1400" b="1" u="none" strike="noStrike" dirty="0" err="1">
                          <a:effectLst/>
                        </a:rPr>
                        <a:t>Аскаровская</a:t>
                      </a:r>
                      <a:r>
                        <a:rPr lang="ru-RU" sz="1400" b="1" u="none" strike="noStrike" dirty="0">
                          <a:effectLst/>
                        </a:rPr>
                        <a:t> </a:t>
                      </a:r>
                      <a:r>
                        <a:rPr lang="ru-RU" sz="1400" b="1" u="none" strike="noStrike" dirty="0" smtClean="0">
                          <a:effectLst/>
                        </a:rPr>
                        <a:t>ЦРБ</a:t>
                      </a:r>
                      <a:r>
                        <a:rPr lang="ru-RU" sz="14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400" b="1" u="none" strike="noStrike" dirty="0" smtClean="0">
                          <a:effectLst/>
                        </a:rPr>
                        <a:t>(</a:t>
                      </a:r>
                      <a:r>
                        <a:rPr lang="ru-RU" sz="1400" b="1" u="none" strike="noStrike" dirty="0" err="1" smtClean="0">
                          <a:effectLst/>
                        </a:rPr>
                        <a:t>Абзелиловский</a:t>
                      </a:r>
                      <a:r>
                        <a:rPr lang="ru-RU" sz="1400" b="1" u="none" strike="noStrike" dirty="0" smtClean="0">
                          <a:effectLst/>
                        </a:rPr>
                        <a:t>)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5029" marR="5029" marT="502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1820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400" b="1" u="none" strike="noStrike" dirty="0" smtClean="0">
                          <a:effectLst/>
                        </a:rPr>
                        <a:t>Г. Межгорье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1820">
                <a:tc>
                  <a:txBody>
                    <a:bodyPr/>
                    <a:lstStyle/>
                    <a:p>
                      <a:pPr marL="914400" marR="0" lvl="2" indent="-4572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ГБУЗ РБ Учалинская ЦРБ</a:t>
                      </a:r>
                      <a:endParaRPr lang="ru-RU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1820"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400" b="1" u="sng" strike="noStrike" dirty="0">
                          <a:solidFill>
                            <a:srgbClr val="0000FF"/>
                          </a:solidFill>
                          <a:effectLst/>
                        </a:rPr>
                        <a:t>ПСО № 3 ГБУЗ РБ ГКБ №18 г. Уфа</a:t>
                      </a:r>
                      <a:endParaRPr lang="ru-RU" sz="14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3780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400" b="1" u="none" strike="noStrike" dirty="0">
                          <a:effectLst/>
                        </a:rPr>
                        <a:t>ГБУЗ РБ Благовещенская ЦРБ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7173" marR="7173" marT="717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3780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400" b="1" u="none" strike="noStrike" dirty="0">
                          <a:effectLst/>
                        </a:rPr>
                        <a:t>ГБУЗ РБ </a:t>
                      </a:r>
                      <a:r>
                        <a:rPr lang="ru-RU" sz="1400" b="1" u="none" strike="noStrike" dirty="0" err="1">
                          <a:effectLst/>
                        </a:rPr>
                        <a:t>Нуримановская</a:t>
                      </a:r>
                      <a:r>
                        <a:rPr lang="ru-RU" sz="1400" b="1" u="none" strike="noStrike" dirty="0">
                          <a:effectLst/>
                        </a:rPr>
                        <a:t> ЦРБ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7173" marR="7173" marT="717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3780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400" b="1" u="none" strike="noStrike" dirty="0">
                          <a:effectLst/>
                        </a:rPr>
                        <a:t>ГБУЗ РБ </a:t>
                      </a:r>
                      <a:r>
                        <a:rPr lang="ru-RU" sz="1400" b="1" u="none" strike="noStrike" dirty="0" err="1">
                          <a:effectLst/>
                        </a:rPr>
                        <a:t>Кушнаренковская</a:t>
                      </a:r>
                      <a:r>
                        <a:rPr lang="ru-RU" sz="1400" b="1" u="none" strike="noStrike" dirty="0">
                          <a:effectLst/>
                        </a:rPr>
                        <a:t> ЦРБ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7173" marR="7173" marT="717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3780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400" b="1" u="none" strike="noStrike" dirty="0">
                          <a:effectLst/>
                        </a:rPr>
                        <a:t>ГБУЗ РБ </a:t>
                      </a:r>
                      <a:r>
                        <a:rPr lang="ru-RU" sz="1400" b="1" u="none" strike="noStrike" dirty="0" err="1">
                          <a:effectLst/>
                        </a:rPr>
                        <a:t>Чекмагушевская</a:t>
                      </a:r>
                      <a:r>
                        <a:rPr lang="ru-RU" sz="1400" b="1" u="none" strike="noStrike" dirty="0">
                          <a:effectLst/>
                        </a:rPr>
                        <a:t> ЦРБ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7173" marR="7173" marT="717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3780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400" b="1" u="none" strike="noStrike" dirty="0">
                          <a:effectLst/>
                        </a:rPr>
                        <a:t>ГБУЗ </a:t>
                      </a:r>
                      <a:r>
                        <a:rPr lang="ru-RU" sz="1400" b="1" u="none" strike="noStrike" dirty="0" err="1">
                          <a:effectLst/>
                        </a:rPr>
                        <a:t>Кармаскалинская</a:t>
                      </a:r>
                      <a:r>
                        <a:rPr lang="ru-RU" sz="1400" b="1" u="none" strike="noStrike" dirty="0">
                          <a:effectLst/>
                        </a:rPr>
                        <a:t> ЦРБ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7173" marR="7173" marT="717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3780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400" b="1" u="none" strike="noStrike" dirty="0">
                          <a:effectLst/>
                        </a:rPr>
                        <a:t>Клиника ФГБОУ ВО БГМУ  </a:t>
                      </a:r>
                      <a:r>
                        <a:rPr lang="ru-RU" sz="1400" b="1" u="none" strike="noStrike" dirty="0" smtClean="0">
                          <a:effectLst/>
                        </a:rPr>
                        <a:t>МЗ </a:t>
                      </a:r>
                      <a:r>
                        <a:rPr lang="ru-RU" sz="1400" b="1" u="none" strike="noStrike" dirty="0">
                          <a:effectLst/>
                        </a:rPr>
                        <a:t>РФ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7173" marR="7173" marT="717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3780">
                <a:tc>
                  <a:txBody>
                    <a:bodyPr/>
                    <a:lstStyle/>
                    <a:p>
                      <a:pPr marL="457200" marR="0" lvl="1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effectLst/>
                        </a:rPr>
                        <a:t>г. Уфа: ГКБ 5,10,18, </a:t>
                      </a:r>
                      <a:r>
                        <a:rPr lang="ru-RU" sz="1400" b="1" u="none" strike="noStrike" dirty="0" err="1" smtClean="0">
                          <a:effectLst/>
                        </a:rPr>
                        <a:t>пол-ки</a:t>
                      </a:r>
                      <a:r>
                        <a:rPr lang="ru-RU" sz="1400" b="1" u="none" strike="noStrike" dirty="0" smtClean="0">
                          <a:effectLst/>
                        </a:rPr>
                        <a:t> 2,32,38,50,51</a:t>
                      </a:r>
                      <a:endParaRPr lang="ru-RU" sz="1400" b="1" i="0" u="none" strike="noStrike" dirty="0" smtClean="0">
                        <a:effectLst/>
                        <a:latin typeface="+mn-lt"/>
                      </a:endParaRPr>
                    </a:p>
                  </a:txBody>
                  <a:tcPr marL="7173" marR="7173" marT="717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3780">
                <a:tc>
                  <a:txBody>
                    <a:bodyPr/>
                    <a:lstStyle/>
                    <a:p>
                      <a:pPr marL="4572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effectLst/>
                        </a:rPr>
                        <a:t>ФГБУЗ </a:t>
                      </a:r>
                      <a:r>
                        <a:rPr lang="ru-RU" sz="1400" b="1" u="none" strike="noStrike" dirty="0" err="1" smtClean="0">
                          <a:effectLst/>
                        </a:rPr>
                        <a:t>пол-ка</a:t>
                      </a:r>
                      <a:r>
                        <a:rPr lang="ru-RU" sz="1400" b="1" u="none" strike="noStrike" dirty="0" smtClean="0">
                          <a:effectLst/>
                        </a:rPr>
                        <a:t> Уф. научного центра РАН</a:t>
                      </a:r>
                      <a:endParaRPr lang="ru-RU" sz="1400" b="1" i="0" u="none" strike="noStrike" dirty="0" smtClean="0">
                        <a:effectLst/>
                        <a:latin typeface="+mn-lt"/>
                      </a:endParaRPr>
                    </a:p>
                  </a:txBody>
                  <a:tcPr marL="7173" marR="7173" marT="717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3780">
                <a:tc>
                  <a:txBody>
                    <a:bodyPr/>
                    <a:lstStyle/>
                    <a:p>
                      <a:pPr marL="457200" marR="0" lvl="1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ПСО №  4 ГБУЗ РБ </a:t>
                      </a:r>
                      <a:r>
                        <a:rPr lang="ru-RU" sz="1400" b="1" u="sng" strike="noStrike" dirty="0" err="1" smtClean="0">
                          <a:solidFill>
                            <a:srgbClr val="0000FF"/>
                          </a:solidFill>
                          <a:effectLst/>
                        </a:rPr>
                        <a:t>Туймазинская</a:t>
                      </a:r>
                      <a:r>
                        <a:rPr lang="ru-RU" sz="1400" b="1" u="sng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 ЦРБ</a:t>
                      </a:r>
                      <a:endParaRPr lang="ru-RU" sz="1400" b="1" i="0" u="sng" strike="noStrike" dirty="0" smtClean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173" marR="7173" marT="717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1820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ГБУЗ РБ </a:t>
                      </a:r>
                      <a:r>
                        <a:rPr lang="ru-RU" sz="14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Туймазинская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ЦРБ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1820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ГБУЗ РБ </a:t>
                      </a:r>
                      <a:r>
                        <a:rPr lang="ru-RU" sz="14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Бакалинская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ЦРБ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1820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ГБУЗ РБ </a:t>
                      </a:r>
                      <a:r>
                        <a:rPr lang="ru-RU" sz="14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Шаранская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ЦРБ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90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ПСО № 12 ГБУЗ РБ </a:t>
                      </a:r>
                      <a:r>
                        <a:rPr lang="ru-RU" sz="1400" b="1" u="sng" strike="noStrike" dirty="0" err="1" smtClean="0">
                          <a:solidFill>
                            <a:srgbClr val="0000FF"/>
                          </a:solidFill>
                          <a:effectLst/>
                        </a:rPr>
                        <a:t>Белебеевская</a:t>
                      </a:r>
                      <a:r>
                        <a:rPr lang="ru-RU" sz="1400" b="1" u="sng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 ЦРБ</a:t>
                      </a:r>
                      <a:endParaRPr lang="ru-RU" sz="1400" b="1" i="0" u="sng" strike="noStrike" dirty="0" smtClean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  <a:p>
                      <a:pPr marL="4572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effectLst/>
                        </a:rPr>
                        <a:t>ГБУЗ РБ </a:t>
                      </a:r>
                      <a:r>
                        <a:rPr lang="ru-RU" sz="1400" b="1" u="none" strike="noStrike" dirty="0" err="1" smtClean="0">
                          <a:effectLst/>
                        </a:rPr>
                        <a:t>Белебеевская</a:t>
                      </a:r>
                      <a:r>
                        <a:rPr lang="ru-RU" sz="1400" b="1" u="none" strike="noStrike" dirty="0" smtClean="0">
                          <a:effectLst/>
                        </a:rPr>
                        <a:t> ЦРБ</a:t>
                      </a:r>
                      <a:endParaRPr lang="ru-RU" sz="1400" b="1" i="0" u="none" strike="noStrike" dirty="0" smtClean="0">
                        <a:effectLst/>
                        <a:latin typeface="+mn-lt"/>
                      </a:endParaRP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6621316"/>
              </p:ext>
            </p:extLst>
          </p:nvPr>
        </p:nvGraphicFramePr>
        <p:xfrm>
          <a:off x="174128" y="674042"/>
          <a:ext cx="4932040" cy="9803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2040"/>
              </a:tblGrid>
              <a:tr h="21602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Пр. МЗ РБ № 3245-Д от 14.11.2016г. 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"О маршрутизации больных с ОНМК в МО РБ,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обеспечивающие оказание специализированной,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в </a:t>
                      </a:r>
                      <a:r>
                        <a:rPr lang="ru-RU" sz="16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т.ч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. высокотехнологичной медицинской помощи»</a:t>
                      </a:r>
                    </a:p>
                  </a:txBody>
                  <a:tcPr marL="5029" marR="5029" marT="5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C:\Users\1\Desktop\рсц_онм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432" y="1628800"/>
            <a:ext cx="4048552" cy="521496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Двойная волна 5"/>
          <p:cNvSpPr/>
          <p:nvPr/>
        </p:nvSpPr>
        <p:spPr>
          <a:xfrm>
            <a:off x="174128" y="116632"/>
            <a:ext cx="8831721" cy="511968"/>
          </a:xfrm>
          <a:prstGeom prst="doubleWave">
            <a:avLst>
              <a:gd name="adj1" fmla="val 6250"/>
              <a:gd name="adj2" fmla="val -120"/>
            </a:avLst>
          </a:prstGeom>
          <a:solidFill>
            <a:srgbClr val="D6009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bg1"/>
              </a:solidFill>
            </a:endParaRPr>
          </a:p>
          <a:p>
            <a:pPr algn="ctr" fontAlgn="ctr"/>
            <a:r>
              <a:rPr lang="ru-RU" sz="2400" b="1" dirty="0">
                <a:solidFill>
                  <a:schemeClr val="bg1"/>
                </a:solidFill>
              </a:rPr>
              <a:t>Зона ответственности РСЦ № 1 ГБУЗ РБ БСМП г. Уфа по ОНМК</a:t>
            </a:r>
          </a:p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58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3527270467"/>
              </p:ext>
            </p:extLst>
          </p:nvPr>
        </p:nvGraphicFramePr>
        <p:xfrm>
          <a:off x="3815408" y="3573016"/>
          <a:ext cx="5328592" cy="2836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3871844154"/>
              </p:ext>
            </p:extLst>
          </p:nvPr>
        </p:nvGraphicFramePr>
        <p:xfrm>
          <a:off x="-270210" y="738759"/>
          <a:ext cx="5202250" cy="2978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5859306" y="6509028"/>
            <a:ext cx="1512168" cy="3818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3333FF"/>
                </a:solidFill>
              </a:rPr>
              <a:t>13558</a:t>
            </a:r>
            <a:endParaRPr lang="ru-RU" sz="2800" b="1" dirty="0">
              <a:solidFill>
                <a:srgbClr val="3333FF"/>
              </a:solidFill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 rot="5400000">
            <a:off x="6419142" y="4003794"/>
            <a:ext cx="392497" cy="4554177"/>
          </a:xfrm>
          <a:prstGeom prst="rightBrace">
            <a:avLst>
              <a:gd name="adj1" fmla="val 31025"/>
              <a:gd name="adj2" fmla="val 50013"/>
            </a:avLst>
          </a:prstGeom>
          <a:ln w="635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ая фигурная скобка 8"/>
          <p:cNvSpPr/>
          <p:nvPr/>
        </p:nvSpPr>
        <p:spPr>
          <a:xfrm rot="5400000">
            <a:off x="2304810" y="1698324"/>
            <a:ext cx="392497" cy="4141881"/>
          </a:xfrm>
          <a:prstGeom prst="rightBrace">
            <a:avLst>
              <a:gd name="adj1" fmla="val 31025"/>
              <a:gd name="adj2" fmla="val 50013"/>
            </a:avLst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672966" y="4077072"/>
            <a:ext cx="1656184" cy="381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5050"/>
                </a:solidFill>
              </a:rPr>
              <a:t>40993</a:t>
            </a:r>
            <a:endParaRPr lang="ru-RU" sz="2800" b="1" dirty="0">
              <a:solidFill>
                <a:srgbClr val="FF5050"/>
              </a:solidFill>
            </a:endParaRPr>
          </a:p>
        </p:txBody>
      </p:sp>
      <p:sp>
        <p:nvSpPr>
          <p:cNvPr id="11" name="Двойная волна 10"/>
          <p:cNvSpPr/>
          <p:nvPr/>
        </p:nvSpPr>
        <p:spPr>
          <a:xfrm>
            <a:off x="174128" y="116632"/>
            <a:ext cx="8831721" cy="511968"/>
          </a:xfrm>
          <a:prstGeom prst="doubleWave">
            <a:avLst>
              <a:gd name="adj1" fmla="val 6250"/>
              <a:gd name="adj2" fmla="val -120"/>
            </a:avLst>
          </a:prstGeom>
          <a:solidFill>
            <a:srgbClr val="D6009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2400" b="1" dirty="0" smtClean="0">
                <a:solidFill>
                  <a:schemeClr val="bg1"/>
                </a:solidFill>
              </a:rPr>
              <a:t>Число </a:t>
            </a:r>
            <a:r>
              <a:rPr lang="ru-RU" sz="2400" b="1" dirty="0">
                <a:solidFill>
                  <a:schemeClr val="bg1"/>
                </a:solidFill>
              </a:rPr>
              <a:t>больных с ОНМК, </a:t>
            </a:r>
            <a:r>
              <a:rPr lang="ru-RU" sz="2400" b="1" dirty="0" smtClean="0">
                <a:solidFill>
                  <a:schemeClr val="bg1"/>
                </a:solidFill>
              </a:rPr>
              <a:t>пролеченных </a:t>
            </a:r>
            <a:r>
              <a:rPr lang="ru-RU" sz="2400" b="1" dirty="0">
                <a:solidFill>
                  <a:schemeClr val="bg1"/>
                </a:solidFill>
              </a:rPr>
              <a:t>в зоне действия РСЦ №</a:t>
            </a:r>
            <a:r>
              <a:rPr lang="ru-RU" sz="2400" b="1" dirty="0" smtClean="0">
                <a:solidFill>
                  <a:schemeClr val="bg1"/>
                </a:solidFill>
              </a:rPr>
              <a:t>1</a:t>
            </a:r>
            <a:endParaRPr lang="ru-RU" sz="2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742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2475337425"/>
              </p:ext>
            </p:extLst>
          </p:nvPr>
        </p:nvGraphicFramePr>
        <p:xfrm>
          <a:off x="-98084" y="738762"/>
          <a:ext cx="9236776" cy="3426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3275856" y="4509119"/>
            <a:ext cx="2808311" cy="381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5050"/>
                </a:solidFill>
              </a:rPr>
              <a:t>5484 </a:t>
            </a:r>
            <a:r>
              <a:rPr lang="ru-RU" sz="2000" b="1" dirty="0" smtClean="0">
                <a:solidFill>
                  <a:schemeClr val="tx1"/>
                </a:solidFill>
              </a:rPr>
              <a:t>(5276)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1" name="Правая фигурная скобка 20"/>
          <p:cNvSpPr/>
          <p:nvPr/>
        </p:nvSpPr>
        <p:spPr>
          <a:xfrm rot="5400000">
            <a:off x="4411755" y="312987"/>
            <a:ext cx="392497" cy="7704856"/>
          </a:xfrm>
          <a:prstGeom prst="rightBrace">
            <a:avLst>
              <a:gd name="adj1" fmla="val 31025"/>
              <a:gd name="adj2" fmla="val 50013"/>
            </a:avLst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5166600"/>
              </p:ext>
            </p:extLst>
          </p:nvPr>
        </p:nvGraphicFramePr>
        <p:xfrm>
          <a:off x="179512" y="5013176"/>
          <a:ext cx="8712968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5256584"/>
              </a:tblGrid>
              <a:tr h="771785"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Переведено в РСЦ </a:t>
                      </a:r>
                    </a:p>
                    <a:p>
                      <a:pPr algn="ctr"/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из ПСО больных с ОНМК </a:t>
                      </a:r>
                      <a:endParaRPr lang="ru-RU" sz="28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0" dirty="0" smtClean="0">
                          <a:solidFill>
                            <a:schemeClr val="tx1"/>
                          </a:solidFill>
                        </a:rPr>
                        <a:t>2016 г.</a:t>
                      </a:r>
                      <a:r>
                        <a:rPr lang="ru-RU" sz="3600" b="1" i="0" baseline="0" dirty="0" smtClean="0">
                          <a:solidFill>
                            <a:schemeClr val="tx1"/>
                          </a:solidFill>
                        </a:rPr>
                        <a:t> - 135</a:t>
                      </a:r>
                      <a:r>
                        <a:rPr lang="ru-RU" sz="3600" b="1" i="0" dirty="0" smtClean="0">
                          <a:solidFill>
                            <a:schemeClr val="tx1"/>
                          </a:solidFill>
                        </a:rPr>
                        <a:t> чел.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2017 г. -  126 чел.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Двойная волна 7"/>
          <p:cNvSpPr/>
          <p:nvPr/>
        </p:nvSpPr>
        <p:spPr>
          <a:xfrm>
            <a:off x="174128" y="116632"/>
            <a:ext cx="8831721" cy="511968"/>
          </a:xfrm>
          <a:prstGeom prst="doubleWave">
            <a:avLst>
              <a:gd name="adj1" fmla="val 6250"/>
              <a:gd name="adj2" fmla="val -120"/>
            </a:avLst>
          </a:prstGeom>
          <a:solidFill>
            <a:srgbClr val="D6009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2400" b="1" dirty="0" smtClean="0">
                <a:solidFill>
                  <a:schemeClr val="bg1"/>
                </a:solidFill>
              </a:rPr>
              <a:t>Число </a:t>
            </a:r>
            <a:r>
              <a:rPr lang="ru-RU" sz="2400" b="1" dirty="0">
                <a:solidFill>
                  <a:schemeClr val="bg1"/>
                </a:solidFill>
              </a:rPr>
              <a:t>больных с ОНМК, </a:t>
            </a:r>
            <a:r>
              <a:rPr lang="ru-RU" sz="2400" b="1" dirty="0" smtClean="0">
                <a:solidFill>
                  <a:schemeClr val="bg1"/>
                </a:solidFill>
              </a:rPr>
              <a:t>пролеченных </a:t>
            </a:r>
            <a:r>
              <a:rPr lang="ru-RU" sz="2400" b="1" dirty="0">
                <a:solidFill>
                  <a:schemeClr val="bg1"/>
                </a:solidFill>
              </a:rPr>
              <a:t>в зоне действия РСЦ №1 </a:t>
            </a:r>
          </a:p>
        </p:txBody>
      </p:sp>
    </p:spTree>
    <p:extLst>
      <p:ext uri="{BB962C8B-B14F-4D97-AF65-F5344CB8AC3E}">
        <p14:creationId xmlns:p14="http://schemas.microsoft.com/office/powerpoint/2010/main" xmlns="" val="2923046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1401283103"/>
              </p:ext>
            </p:extLst>
          </p:nvPr>
        </p:nvGraphicFramePr>
        <p:xfrm>
          <a:off x="0" y="1052736"/>
          <a:ext cx="1851670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10249673"/>
              </p:ext>
            </p:extLst>
          </p:nvPr>
        </p:nvGraphicFramePr>
        <p:xfrm>
          <a:off x="-252536" y="4168825"/>
          <a:ext cx="9396536" cy="2644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944911320"/>
              </p:ext>
            </p:extLst>
          </p:nvPr>
        </p:nvGraphicFramePr>
        <p:xfrm>
          <a:off x="3851920" y="2492896"/>
          <a:ext cx="1851670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2827082208"/>
              </p:ext>
            </p:extLst>
          </p:nvPr>
        </p:nvGraphicFramePr>
        <p:xfrm>
          <a:off x="6876256" y="1050529"/>
          <a:ext cx="1851670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3966723847"/>
              </p:ext>
            </p:extLst>
          </p:nvPr>
        </p:nvGraphicFramePr>
        <p:xfrm>
          <a:off x="2123728" y="1045196"/>
          <a:ext cx="1851670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2154685540"/>
              </p:ext>
            </p:extLst>
          </p:nvPr>
        </p:nvGraphicFramePr>
        <p:xfrm>
          <a:off x="4644008" y="1025352"/>
          <a:ext cx="1851670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2896866593"/>
              </p:ext>
            </p:extLst>
          </p:nvPr>
        </p:nvGraphicFramePr>
        <p:xfrm>
          <a:off x="1259632" y="2420888"/>
          <a:ext cx="1851670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179512" y="5013176"/>
            <a:ext cx="8784976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Двойная волна 14"/>
          <p:cNvSpPr/>
          <p:nvPr/>
        </p:nvSpPr>
        <p:spPr>
          <a:xfrm>
            <a:off x="174128" y="116632"/>
            <a:ext cx="8831721" cy="511968"/>
          </a:xfrm>
          <a:prstGeom prst="doubleWave">
            <a:avLst>
              <a:gd name="adj1" fmla="val 6250"/>
              <a:gd name="adj2" fmla="val -120"/>
            </a:avLst>
          </a:prstGeom>
          <a:solidFill>
            <a:srgbClr val="D6009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cap="all" dirty="0">
                <a:solidFill>
                  <a:schemeClr val="bg1"/>
                </a:solidFill>
              </a:rPr>
              <a:t>СТРУКТУРА ОНМК в ПСО и  РСЦ № 1 </a:t>
            </a:r>
            <a:r>
              <a:rPr lang="ru-RU" sz="2400" b="1" dirty="0" smtClean="0">
                <a:solidFill>
                  <a:schemeClr val="bg1"/>
                </a:solidFill>
              </a:rPr>
              <a:t>за </a:t>
            </a:r>
            <a:r>
              <a:rPr lang="ru-RU" sz="2400" b="1" dirty="0">
                <a:solidFill>
                  <a:schemeClr val="bg1"/>
                </a:solidFill>
              </a:rPr>
              <a:t>2017 год</a:t>
            </a:r>
          </a:p>
        </p:txBody>
      </p:sp>
      <p:sp>
        <p:nvSpPr>
          <p:cNvPr id="17" name="Двойная волна 16"/>
          <p:cNvSpPr/>
          <p:nvPr/>
        </p:nvSpPr>
        <p:spPr>
          <a:xfrm>
            <a:off x="206417" y="3861048"/>
            <a:ext cx="8831721" cy="511968"/>
          </a:xfrm>
          <a:prstGeom prst="doubleWave">
            <a:avLst>
              <a:gd name="adj1" fmla="val 6250"/>
              <a:gd name="adj2" fmla="val -120"/>
            </a:avLst>
          </a:prstGeom>
          <a:solidFill>
            <a:srgbClr val="D6009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Госпитализация пациентов с  ИИ до 4,5 час за </a:t>
            </a:r>
            <a:r>
              <a:rPr lang="ru-RU" sz="2400" b="1" dirty="0" smtClean="0">
                <a:solidFill>
                  <a:schemeClr val="bg1"/>
                </a:solidFill>
              </a:rPr>
              <a:t>2016 </a:t>
            </a:r>
            <a:r>
              <a:rPr lang="ru-RU" sz="2400" b="1" dirty="0">
                <a:solidFill>
                  <a:schemeClr val="bg1"/>
                </a:solidFill>
              </a:rPr>
              <a:t>- 2017 гг., % </a:t>
            </a:r>
          </a:p>
        </p:txBody>
      </p:sp>
    </p:spTree>
    <p:extLst>
      <p:ext uri="{BB962C8B-B14F-4D97-AF65-F5344CB8AC3E}">
        <p14:creationId xmlns:p14="http://schemas.microsoft.com/office/powerpoint/2010/main" xmlns="" val="76810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3189345820"/>
              </p:ext>
            </p:extLst>
          </p:nvPr>
        </p:nvGraphicFramePr>
        <p:xfrm>
          <a:off x="-220093" y="1700808"/>
          <a:ext cx="9364093" cy="2855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Овал 3"/>
          <p:cNvSpPr/>
          <p:nvPr/>
        </p:nvSpPr>
        <p:spPr>
          <a:xfrm>
            <a:off x="7979425" y="1933972"/>
            <a:ext cx="1046836" cy="49881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+25%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41728" y="4149080"/>
            <a:ext cx="1008112" cy="648072"/>
          </a:xfrm>
          <a:prstGeom prst="wedgeRoundRectCallout">
            <a:avLst>
              <a:gd name="adj1" fmla="val 10009"/>
              <a:gd name="adj2" fmla="val -79455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FF0000"/>
                </a:solidFill>
              </a:rPr>
              <a:t>ЦП  мониторинга </a:t>
            </a:r>
            <a:r>
              <a:rPr lang="ru-RU" sz="1000" b="1" dirty="0">
                <a:solidFill>
                  <a:srgbClr val="FF0000"/>
                </a:solidFill>
              </a:rPr>
              <a:t>снижения </a:t>
            </a:r>
            <a:r>
              <a:rPr lang="ru-RU" sz="1000" b="1" dirty="0" smtClean="0">
                <a:solidFill>
                  <a:srgbClr val="FF0000"/>
                </a:solidFill>
              </a:rPr>
              <a:t>смертности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56040522"/>
              </p:ext>
            </p:extLst>
          </p:nvPr>
        </p:nvGraphicFramePr>
        <p:xfrm>
          <a:off x="2915815" y="4568552"/>
          <a:ext cx="6146609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087"/>
                <a:gridCol w="878087"/>
                <a:gridCol w="878087"/>
                <a:gridCol w="878087"/>
                <a:gridCol w="878087"/>
                <a:gridCol w="878087"/>
                <a:gridCol w="87808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666699"/>
                          </a:solidFill>
                        </a:rPr>
                        <a:t>5</a:t>
                      </a:r>
                      <a:endParaRPr lang="ru-RU" sz="2400" dirty="0">
                        <a:solidFill>
                          <a:srgbClr val="666699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666699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666699"/>
                          </a:solidFill>
                        </a:rPr>
                        <a:t>91</a:t>
                      </a:r>
                      <a:endParaRPr lang="ru-RU" sz="2400" dirty="0">
                        <a:solidFill>
                          <a:srgbClr val="666699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666699"/>
                          </a:solidFill>
                        </a:rPr>
                        <a:t>4</a:t>
                      </a:r>
                      <a:endParaRPr lang="ru-RU" sz="2400" dirty="0">
                        <a:solidFill>
                          <a:srgbClr val="666699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666699"/>
                          </a:solidFill>
                        </a:rPr>
                        <a:t>4</a:t>
                      </a:r>
                      <a:endParaRPr lang="ru-RU" sz="2400" dirty="0">
                        <a:solidFill>
                          <a:srgbClr val="666699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666699"/>
                          </a:solidFill>
                        </a:rPr>
                        <a:t>70</a:t>
                      </a:r>
                      <a:endParaRPr lang="ru-RU" sz="2400" dirty="0">
                        <a:solidFill>
                          <a:srgbClr val="666699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666699"/>
                          </a:solidFill>
                        </a:rPr>
                        <a:t>190</a:t>
                      </a:r>
                      <a:endParaRPr lang="ru-RU" sz="2400" dirty="0">
                        <a:solidFill>
                          <a:srgbClr val="666699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755576" y="2922543"/>
            <a:ext cx="8388424" cy="0"/>
          </a:xfrm>
          <a:prstGeom prst="line">
            <a:avLst/>
          </a:prstGeom>
          <a:ln w="317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15815" y="5013176"/>
            <a:ext cx="615940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/>
              <a:t>Число больных, получивших </a:t>
            </a:r>
            <a:r>
              <a:rPr lang="ru-RU" sz="1400" b="1" i="1" dirty="0" err="1" smtClean="0"/>
              <a:t>тромболитическую</a:t>
            </a:r>
            <a:r>
              <a:rPr lang="ru-RU" sz="1400" b="1" i="1" dirty="0" smtClean="0"/>
              <a:t> терапию, </a:t>
            </a:r>
            <a:r>
              <a:rPr lang="ru-RU" sz="1400" b="1" i="1" dirty="0" err="1" smtClean="0"/>
              <a:t>абс.ч</a:t>
            </a:r>
            <a:r>
              <a:rPr lang="ru-RU" sz="1400" b="1" i="1" dirty="0" smtClean="0"/>
              <a:t>.</a:t>
            </a:r>
            <a:endParaRPr lang="ru-RU" sz="1400" b="1" i="1" dirty="0"/>
          </a:p>
        </p:txBody>
      </p:sp>
      <p:sp>
        <p:nvSpPr>
          <p:cNvPr id="9" name="Двойная волна 8"/>
          <p:cNvSpPr/>
          <p:nvPr/>
        </p:nvSpPr>
        <p:spPr>
          <a:xfrm>
            <a:off x="194541" y="475711"/>
            <a:ext cx="8697940" cy="511968"/>
          </a:xfrm>
          <a:prstGeom prst="doubleWave">
            <a:avLst>
              <a:gd name="adj1" fmla="val 6250"/>
              <a:gd name="adj2" fmla="val -120"/>
            </a:avLst>
          </a:prstGeom>
          <a:solidFill>
            <a:srgbClr val="D6009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bg1"/>
                </a:solidFill>
              </a:rPr>
              <a:t>Тромболитическая</a:t>
            </a:r>
            <a:r>
              <a:rPr lang="ru-RU" sz="2400" b="1" dirty="0">
                <a:solidFill>
                  <a:schemeClr val="bg1"/>
                </a:solidFill>
              </a:rPr>
              <a:t> терапия, % от ИИ</a:t>
            </a:r>
          </a:p>
        </p:txBody>
      </p:sp>
    </p:spTree>
    <p:extLst>
      <p:ext uri="{BB962C8B-B14F-4D97-AF65-F5344CB8AC3E}">
        <p14:creationId xmlns:p14="http://schemas.microsoft.com/office/powerpoint/2010/main" xmlns="" val="60867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документ 16"/>
          <p:cNvSpPr/>
          <p:nvPr/>
        </p:nvSpPr>
        <p:spPr>
          <a:xfrm>
            <a:off x="107504" y="188640"/>
            <a:ext cx="8712968" cy="576064"/>
          </a:xfrm>
          <a:prstGeom prst="flowChartDocument">
            <a:avLst/>
          </a:prstGeom>
          <a:solidFill>
            <a:srgbClr val="D6009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Тромболитическая</a:t>
            </a:r>
            <a:r>
              <a:rPr lang="ru-RU" sz="2400" b="1" dirty="0" smtClean="0">
                <a:solidFill>
                  <a:schemeClr val="bg1"/>
                </a:solidFill>
              </a:rPr>
              <a:t> терапия в </a:t>
            </a:r>
            <a:r>
              <a:rPr lang="ru-RU" sz="2400" b="1" dirty="0">
                <a:solidFill>
                  <a:schemeClr val="bg1"/>
                </a:solidFill>
              </a:rPr>
              <a:t>зоне РСЦ № </a:t>
            </a:r>
            <a:r>
              <a:rPr lang="ru-RU" sz="2400" b="1" dirty="0" smtClean="0">
                <a:solidFill>
                  <a:schemeClr val="bg1"/>
                </a:solidFill>
              </a:rPr>
              <a:t>1, % </a:t>
            </a:r>
            <a:r>
              <a:rPr lang="ru-RU" sz="2400" b="1" dirty="0">
                <a:solidFill>
                  <a:schemeClr val="bg1"/>
                </a:solidFill>
              </a:rPr>
              <a:t>от ИИ</a:t>
            </a: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xmlns="" val="3811268712"/>
              </p:ext>
            </p:extLst>
          </p:nvPr>
        </p:nvGraphicFramePr>
        <p:xfrm>
          <a:off x="0" y="692696"/>
          <a:ext cx="8892480" cy="2344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916752709"/>
              </p:ext>
            </p:extLst>
          </p:nvPr>
        </p:nvGraphicFramePr>
        <p:xfrm>
          <a:off x="107504" y="3645024"/>
          <a:ext cx="9000511" cy="321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Блок-схема: документ 9"/>
          <p:cNvSpPr/>
          <p:nvPr/>
        </p:nvSpPr>
        <p:spPr>
          <a:xfrm>
            <a:off x="136234" y="3140968"/>
            <a:ext cx="8828254" cy="648072"/>
          </a:xfrm>
          <a:prstGeom prst="flowChartDocument">
            <a:avLst/>
          </a:prstGeom>
          <a:solidFill>
            <a:srgbClr val="D6009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pPr algn="ctr"/>
            <a:r>
              <a:rPr lang="ru-RU" sz="2400" b="1" dirty="0" err="1">
                <a:solidFill>
                  <a:schemeClr val="bg1"/>
                </a:solidFill>
              </a:rPr>
              <a:t>Тромболитическая</a:t>
            </a:r>
            <a:r>
              <a:rPr lang="ru-RU" sz="2400" b="1" dirty="0">
                <a:solidFill>
                  <a:schemeClr val="bg1"/>
                </a:solidFill>
              </a:rPr>
              <a:t> терапия при ОНМК  в РСЦ </a:t>
            </a:r>
            <a:r>
              <a:rPr lang="ru-RU" sz="2400" b="1" dirty="0" smtClean="0">
                <a:solidFill>
                  <a:schemeClr val="bg1"/>
                </a:solidFill>
              </a:rPr>
              <a:t>РБ, % </a:t>
            </a:r>
            <a:r>
              <a:rPr lang="ru-RU" sz="2400" b="1" dirty="0">
                <a:solidFill>
                  <a:schemeClr val="bg1"/>
                </a:solidFill>
              </a:rPr>
              <a:t>от ИИ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15616" y="4797152"/>
            <a:ext cx="7920880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9385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2444048990"/>
              </p:ext>
            </p:extLst>
          </p:nvPr>
        </p:nvGraphicFramePr>
        <p:xfrm>
          <a:off x="-108520" y="548680"/>
          <a:ext cx="352839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3546635688"/>
              </p:ext>
            </p:extLst>
          </p:nvPr>
        </p:nvGraphicFramePr>
        <p:xfrm>
          <a:off x="2843808" y="1772816"/>
          <a:ext cx="367240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xmlns="" val="3056903861"/>
              </p:ext>
            </p:extLst>
          </p:nvPr>
        </p:nvGraphicFramePr>
        <p:xfrm>
          <a:off x="5471592" y="4293096"/>
          <a:ext cx="367240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Двойная волна 5"/>
          <p:cNvSpPr/>
          <p:nvPr/>
        </p:nvSpPr>
        <p:spPr>
          <a:xfrm>
            <a:off x="165719" y="116632"/>
            <a:ext cx="8697940" cy="511968"/>
          </a:xfrm>
          <a:prstGeom prst="doubleWave">
            <a:avLst>
              <a:gd name="adj1" fmla="val 6250"/>
              <a:gd name="adj2" fmla="val -120"/>
            </a:avLst>
          </a:prstGeom>
          <a:solidFill>
            <a:srgbClr val="D6009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Проведение оперативных вмешательств в зоне РСЦ № </a:t>
            </a:r>
            <a:r>
              <a:rPr lang="ru-RU" sz="2400" b="1" dirty="0" smtClean="0">
                <a:solidFill>
                  <a:schemeClr val="bg1"/>
                </a:solidFill>
              </a:rPr>
              <a:t>1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041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7694</TotalTime>
  <Words>1595</Words>
  <Application>Microsoft Office PowerPoint</Application>
  <PresentationFormat>Экран (4:3)</PresentationFormat>
  <Paragraphs>536</Paragraphs>
  <Slides>28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Число коронарографий, проведенных пациентам из ПСО  в ГБУЗ РБ БСМП  г. Уфа  за 12 мес. 2017 гг. 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Летальность от ОНМК за 12 мес. 2015/2016 гг., %</dc:title>
  <dc:creator>1</dc:creator>
  <cp:lastModifiedBy>Статистик</cp:lastModifiedBy>
  <cp:revision>1540</cp:revision>
  <cp:lastPrinted>2018-02-28T07:10:46Z</cp:lastPrinted>
  <dcterms:created xsi:type="dcterms:W3CDTF">2017-02-07T07:13:23Z</dcterms:created>
  <dcterms:modified xsi:type="dcterms:W3CDTF">2018-04-12T07:09:42Z</dcterms:modified>
</cp:coreProperties>
</file>